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56" r:id="rId1"/>
  </p:sldMasterIdLst>
  <p:notesMasterIdLst>
    <p:notesMasterId r:id="rId20"/>
  </p:notesMasterIdLst>
  <p:handoutMasterIdLst>
    <p:handoutMasterId r:id="rId21"/>
  </p:handoutMasterIdLst>
  <p:sldIdLst>
    <p:sldId id="257" r:id="rId2"/>
    <p:sldId id="258" r:id="rId3"/>
    <p:sldId id="259" r:id="rId4"/>
    <p:sldId id="391" r:id="rId5"/>
    <p:sldId id="392" r:id="rId6"/>
    <p:sldId id="393" r:id="rId7"/>
    <p:sldId id="394" r:id="rId8"/>
    <p:sldId id="413" r:id="rId9"/>
    <p:sldId id="415" r:id="rId10"/>
    <p:sldId id="416" r:id="rId11"/>
    <p:sldId id="417" r:id="rId12"/>
    <p:sldId id="418" r:id="rId13"/>
    <p:sldId id="419" r:id="rId14"/>
    <p:sldId id="420" r:id="rId15"/>
    <p:sldId id="421" r:id="rId16"/>
    <p:sldId id="361" r:id="rId17"/>
    <p:sldId id="386" r:id="rId18"/>
    <p:sldId id="345" r:id="rId19"/>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FF0000"/>
    <a:srgbClr val="006600"/>
    <a:srgbClr val="3CC4C4"/>
    <a:srgbClr val="E8F6E4"/>
    <a:srgbClr val="EEEFD7"/>
    <a:srgbClr val="FF33CC"/>
    <a:srgbClr val="BBCDE3"/>
    <a:srgbClr val="B395D8"/>
    <a:srgbClr val="3E8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846" autoAdjust="0"/>
    <p:restoredTop sz="99833" autoAdjust="0"/>
  </p:normalViewPr>
  <p:slideViewPr>
    <p:cSldViewPr snapToGrid="0">
      <p:cViewPr varScale="1">
        <p:scale>
          <a:sx n="110" d="100"/>
          <a:sy n="110" d="100"/>
        </p:scale>
        <p:origin x="-44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1470" y="76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r>
              <a:rPr lang="en-US" smtClean="0"/>
              <a:t>Module 13: Planning Performance and Event Monitoring</a:t>
            </a: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r>
              <a:rPr lang="en-US" smtClean="0"/>
              <a:t>Course 6433A</a:t>
            </a:r>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D7267EF-5704-44C9-B836-2619CDB98BEB}" type="slidenum">
              <a:rPr lang="en-US" smtClean="0"/>
              <a:pPr/>
              <a:t>‹#›</a:t>
            </a:fld>
            <a:endParaRPr lang="en-US"/>
          </a:p>
        </p:txBody>
      </p:sp>
    </p:spTree>
    <p:extLst>
      <p:ext uri="{BB962C8B-B14F-4D97-AF65-F5344CB8AC3E}">
        <p14:creationId xmlns:p14="http://schemas.microsoft.com/office/powerpoint/2010/main" val="41335755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4367213" y="76200"/>
            <a:ext cx="2528887" cy="18970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314325" y="2208810"/>
            <a:ext cx="6286500" cy="68193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charset="0"/>
                <a:cs typeface="+mn-cs"/>
              </a:defRPr>
            </a:lvl1pPr>
          </a:lstStyle>
          <a:p>
            <a:pPr>
              <a:defRPr/>
            </a:pPr>
            <a:fld id="{DCCEFC8F-1EBC-43E5-886D-F0A9AD3E9B6F}" type="slidenum">
              <a:rPr lang="en-US"/>
              <a:pPr>
                <a:defRPr/>
              </a:pPr>
              <a:t>‹#›</a:t>
            </a:fld>
            <a:endParaRPr lang="en-US"/>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13: Planning Performance and Event Monitoring</a:t>
            </a: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smtClean="0"/>
              <a:t>Course 6433A</a:t>
            </a:r>
            <a:endParaRPr lang="en-US" dirty="0"/>
          </a:p>
        </p:txBody>
      </p:sp>
    </p:spTree>
    <p:extLst>
      <p:ext uri="{BB962C8B-B14F-4D97-AF65-F5344CB8AC3E}">
        <p14:creationId xmlns:p14="http://schemas.microsoft.com/office/powerpoint/2010/main" val="1339329195"/>
      </p:ext>
    </p:extLst>
  </p:cSld>
  <p:clrMap bg1="lt1" tx1="dk1" bg2="lt2" tx2="dk2" accent1="accent1" accent2="accent2" accent3="accent3" accent4="accent4" accent5="accent5" accent6="accent6" hlink="hlink" folHlink="folHlink"/>
  <p:hf ftr="0"/>
  <p:notesStyle>
    <a:lvl1pPr algn="l" rtl="0" eaLnBrk="0" fontAlgn="base" hangingPunct="0">
      <a:spcBef>
        <a:spcPct val="0"/>
      </a:spcBef>
      <a:spcAft>
        <a:spcPct val="60000"/>
      </a:spcAft>
      <a:defRPr sz="1000" kern="1200">
        <a:solidFill>
          <a:schemeClr val="tx1"/>
        </a:solidFill>
        <a:latin typeface="Arial" charset="0"/>
        <a:ea typeface="+mn-ea"/>
        <a:cs typeface="+mn-cs"/>
      </a:defRPr>
    </a:lvl1pPr>
    <a:lvl2pPr marL="342900" indent="-114300" algn="l" rtl="0" eaLnBrk="0" fontAlgn="base" hangingPunct="0">
      <a:spcBef>
        <a:spcPct val="0"/>
      </a:spcBef>
      <a:spcAft>
        <a:spcPct val="60000"/>
      </a:spcAft>
      <a:buClr>
        <a:srgbClr val="336699"/>
      </a:buClr>
      <a:buChar char="•"/>
      <a:defRPr sz="1000" kern="1200">
        <a:solidFill>
          <a:schemeClr val="tx1"/>
        </a:solidFill>
        <a:latin typeface="Arial" charset="0"/>
        <a:ea typeface="+mn-ea"/>
        <a:cs typeface="+mn-cs"/>
      </a:defRPr>
    </a:lvl2pPr>
    <a:lvl3pPr marL="914400" algn="l" rtl="0" eaLnBrk="0" fontAlgn="base" hangingPunct="0">
      <a:spcBef>
        <a:spcPct val="0"/>
      </a:spcBef>
      <a:spcAft>
        <a:spcPct val="60000"/>
      </a:spcAft>
      <a:defRPr sz="1000" kern="1200">
        <a:solidFill>
          <a:schemeClr val="tx1"/>
        </a:solidFill>
        <a:latin typeface="Arial" charset="0"/>
        <a:ea typeface="+mn-ea"/>
        <a:cs typeface="+mn-cs"/>
      </a:defRPr>
    </a:lvl3pPr>
    <a:lvl4pPr marL="1371600" algn="l" rtl="0" eaLnBrk="0" fontAlgn="base" hangingPunct="0">
      <a:spcBef>
        <a:spcPct val="0"/>
      </a:spcBef>
      <a:spcAft>
        <a:spcPct val="60000"/>
      </a:spcAft>
      <a:defRPr sz="1000" kern="1200">
        <a:solidFill>
          <a:schemeClr val="tx1"/>
        </a:solidFill>
        <a:latin typeface="Arial" charset="0"/>
        <a:ea typeface="+mn-ea"/>
        <a:cs typeface="+mn-cs"/>
      </a:defRPr>
    </a:lvl4pPr>
    <a:lvl5pPr marL="1828800" algn="l" rtl="0" eaLnBrk="0" fontAlgn="base" hangingPunct="0">
      <a:spcBef>
        <a:spcPct val="0"/>
      </a:spcBef>
      <a:spcAft>
        <a:spcPct val="60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4344988" y="188913"/>
            <a:ext cx="2528887" cy="1897062"/>
          </a:xfrm>
          <a:ln/>
        </p:spPr>
      </p:sp>
      <p:sp>
        <p:nvSpPr>
          <p:cNvPr id="33795" name="Notes Placeholder 2"/>
          <p:cNvSpPr>
            <a:spLocks noGrp="1"/>
          </p:cNvSpPr>
          <p:nvPr>
            <p:ph type="body" idx="1"/>
          </p:nvPr>
        </p:nvSpPr>
        <p:spPr>
          <a:xfrm>
            <a:off x="314325" y="2446338"/>
            <a:ext cx="6286500" cy="6581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b="1" dirty="0" smtClean="0"/>
              <a:t>Presentation: 30 minutes</a:t>
            </a:r>
          </a:p>
          <a:p>
            <a:pPr eaLnBrk="1" hangingPunct="1">
              <a:lnSpc>
                <a:spcPct val="80000"/>
              </a:lnSpc>
            </a:pPr>
            <a:r>
              <a:rPr lang="en-US" b="1" dirty="0" smtClean="0"/>
              <a:t>Labs: 45 minutes</a:t>
            </a:r>
            <a:endParaRPr lang="en-US" altLang="ko-KR" b="1" dirty="0" smtClean="0">
              <a:ea typeface="굴림" pitchFamily="34" charset="-127"/>
            </a:endParaRPr>
          </a:p>
          <a:p>
            <a:pPr eaLnBrk="1" hangingPunct="1">
              <a:lnSpc>
                <a:spcPct val="80000"/>
              </a:lnSpc>
            </a:pPr>
            <a:endParaRPr lang="en-US" dirty="0" smtClean="0"/>
          </a:p>
          <a:p>
            <a:pPr eaLnBrk="1" hangingPunct="1">
              <a:lnSpc>
                <a:spcPct val="90000"/>
              </a:lnSpc>
            </a:pPr>
            <a:r>
              <a:rPr lang="en-CA" dirty="0" smtClean="0"/>
              <a:t>After completing this module, you will be able to:</a:t>
            </a:r>
          </a:p>
          <a:p>
            <a:pPr marL="171450" indent="-171450" eaLnBrk="1" hangingPunct="1">
              <a:lnSpc>
                <a:spcPct val="90000"/>
              </a:lnSpc>
              <a:buFont typeface="Arial" pitchFamily="34" charset="0"/>
              <a:buChar char="•"/>
            </a:pPr>
            <a:r>
              <a:rPr lang="en-CA" dirty="0" smtClean="0"/>
              <a:t>Plan </a:t>
            </a:r>
            <a:r>
              <a:rPr lang="en-CA" dirty="0" smtClean="0">
                <a:solidFill>
                  <a:schemeClr val="tx1">
                    <a:lumMod val="75000"/>
                    <a:lumOff val="25000"/>
                  </a:schemeClr>
                </a:solidFill>
              </a:rPr>
              <a:t>enterprise-wide server and service monitoring.</a:t>
            </a:r>
          </a:p>
          <a:p>
            <a:pPr marL="171450" indent="-171450" eaLnBrk="1" hangingPunct="1">
              <a:lnSpc>
                <a:spcPct val="90000"/>
              </a:lnSpc>
              <a:buFont typeface="Arial" pitchFamily="34" charset="0"/>
              <a:buChar char="•"/>
            </a:pPr>
            <a:r>
              <a:rPr lang="en-CA" dirty="0" smtClean="0">
                <a:solidFill>
                  <a:schemeClr val="tx1">
                    <a:lumMod val="75000"/>
                    <a:lumOff val="25000"/>
                  </a:schemeClr>
                </a:solidFill>
              </a:rPr>
              <a:t>Monitor enterprise baseline performance and trends.</a:t>
            </a:r>
          </a:p>
          <a:p>
            <a:pPr marL="171450" indent="-171450" eaLnBrk="1" hangingPunct="1">
              <a:lnSpc>
                <a:spcPct val="90000"/>
              </a:lnSpc>
              <a:buFont typeface="Arial" pitchFamily="34" charset="0"/>
              <a:buChar char="•"/>
            </a:pPr>
            <a:r>
              <a:rPr lang="en-CA" dirty="0" smtClean="0">
                <a:solidFill>
                  <a:schemeClr val="tx1">
                    <a:lumMod val="75000"/>
                    <a:lumOff val="25000"/>
                  </a:schemeClr>
                </a:solidFill>
              </a:rPr>
              <a:t>Develop strategies to optimize performance across the enterprise.</a:t>
            </a:r>
          </a:p>
          <a:p>
            <a:pPr eaLnBrk="1" hangingPunct="1">
              <a:lnSpc>
                <a:spcPct val="90000"/>
              </a:lnSpc>
            </a:pPr>
            <a:endParaRPr lang="en-US" b="1" dirty="0" smtClean="0"/>
          </a:p>
          <a:p>
            <a:pPr eaLnBrk="1" hangingPunct="1">
              <a:lnSpc>
                <a:spcPct val="90000"/>
              </a:lnSpc>
            </a:pPr>
            <a:r>
              <a:rPr lang="en-US" b="1" dirty="0" smtClean="0"/>
              <a:t>Required materials</a:t>
            </a:r>
          </a:p>
          <a:p>
            <a:pPr eaLnBrk="1" hangingPunct="1">
              <a:lnSpc>
                <a:spcPct val="90000"/>
              </a:lnSpc>
            </a:pPr>
            <a:r>
              <a:rPr lang="en-US" dirty="0" smtClean="0"/>
              <a:t>To teach this module, you need the Microsoft® Office PowerPoint® file 6433A_13.pptx.</a:t>
            </a:r>
          </a:p>
          <a:p>
            <a:pPr eaLnBrk="1" hangingPunct="1">
              <a:lnSpc>
                <a:spcPct val="90000"/>
              </a:lnSpc>
            </a:pPr>
            <a:endParaRPr lang="en-US" b="1" dirty="0" smtClean="0"/>
          </a:p>
          <a:p>
            <a:pPr eaLnBrk="1" hangingPunct="1">
              <a:lnSpc>
                <a:spcPct val="90000"/>
              </a:lnSpc>
            </a:pPr>
            <a:r>
              <a:rPr lang="en-US" b="1" dirty="0" smtClean="0"/>
              <a:t>Important:</a:t>
            </a:r>
            <a:r>
              <a:rPr lang="en-US" dirty="0" smtClean="0"/>
              <a:t> We recommend that you use PowerPoint 2002 or a later version to display the slides for this course. If you use PowerPoint Viewer or an earlier version of PowerPoint, all the features of the slides might </a:t>
            </a:r>
            <a:r>
              <a:rPr lang="en-US" dirty="0" smtClean="0">
                <a:solidFill>
                  <a:schemeClr val="tx1">
                    <a:lumMod val="75000"/>
                    <a:lumOff val="25000"/>
                  </a:schemeClr>
                </a:solidFill>
              </a:rPr>
              <a:t>not be displayed correctly</a:t>
            </a:r>
            <a:r>
              <a:rPr lang="en-US" dirty="0" smtClean="0"/>
              <a:t>.</a:t>
            </a:r>
          </a:p>
          <a:p>
            <a:pPr eaLnBrk="1" hangingPunct="1">
              <a:lnSpc>
                <a:spcPct val="90000"/>
              </a:lnSpc>
            </a:pPr>
            <a:endParaRPr lang="en-US" dirty="0" smtClean="0"/>
          </a:p>
          <a:p>
            <a:pPr eaLnBrk="1" hangingPunct="1">
              <a:lnSpc>
                <a:spcPct val="90000"/>
              </a:lnSpc>
            </a:pPr>
            <a:r>
              <a:rPr lang="en-US" b="1" dirty="0" smtClean="0"/>
              <a:t>Preparation tasks</a:t>
            </a:r>
          </a:p>
          <a:p>
            <a:pPr eaLnBrk="1" hangingPunct="1">
              <a:lnSpc>
                <a:spcPct val="90000"/>
              </a:lnSpc>
            </a:pPr>
            <a:r>
              <a:rPr lang="en-US" dirty="0" smtClean="0"/>
              <a:t>To prepare for this module:</a:t>
            </a:r>
          </a:p>
          <a:p>
            <a:pPr eaLnBrk="1" hangingPunct="1">
              <a:lnSpc>
                <a:spcPct val="90000"/>
              </a:lnSpc>
              <a:buFontTx/>
              <a:buChar char="•"/>
            </a:pPr>
            <a:r>
              <a:rPr lang="en-US" dirty="0" smtClean="0"/>
              <a:t> Read all of the materials for this module.</a:t>
            </a:r>
          </a:p>
          <a:p>
            <a:pPr eaLnBrk="1" hangingPunct="1">
              <a:lnSpc>
                <a:spcPct val="90000"/>
              </a:lnSpc>
              <a:buFontTx/>
              <a:buChar char="•"/>
            </a:pPr>
            <a:r>
              <a:rPr lang="en-US" dirty="0" smtClean="0"/>
              <a:t> Practice performing the demonstrations and the lab exercises.</a:t>
            </a:r>
          </a:p>
          <a:p>
            <a:pPr eaLnBrk="1" hangingPunct="1">
              <a:lnSpc>
                <a:spcPct val="90000"/>
              </a:lnSpc>
              <a:buFontTx/>
              <a:buChar char="•"/>
            </a:pPr>
            <a:r>
              <a:rPr lang="en-US" altLang="ko-KR" dirty="0" smtClean="0">
                <a:ea typeface="굴림" pitchFamily="34" charset="-127"/>
              </a:rPr>
              <a:t> Work through the Module Review and Takeaways section, and determine how you will use this section to reinforce student learning and promote knowledge transfer to on-the-job performance. </a:t>
            </a:r>
          </a:p>
          <a:p>
            <a:pPr eaLnBrk="1" hangingPunct="1">
              <a:lnSpc>
                <a:spcPct val="90000"/>
              </a:lnSpc>
            </a:pPr>
            <a:endParaRPr lang="en-GB" altLang="zh-CN" dirty="0" smtClean="0"/>
          </a:p>
          <a:p>
            <a:pPr eaLnBrk="1" hangingPunct="1">
              <a:lnSpc>
                <a:spcPct val="90000"/>
              </a:lnSpc>
            </a:pPr>
            <a:r>
              <a:rPr lang="en-GB" altLang="zh-CN" dirty="0"/>
              <a:t>Make sure that students are </a:t>
            </a:r>
            <a:r>
              <a:rPr lang="en-GB" altLang="zh-CN" dirty="0" smtClean="0"/>
              <a:t>aware of the </a:t>
            </a:r>
            <a:r>
              <a:rPr lang="en-GB" altLang="zh-CN" dirty="0"/>
              <a:t>Course Companion MOC portal that contains additional module information and resources.</a:t>
            </a:r>
            <a:endParaRPr lang="en-US" dirty="0"/>
          </a:p>
          <a:p>
            <a:pPr>
              <a:lnSpc>
                <a:spcPct val="90000"/>
              </a:lnSpc>
            </a:pPr>
            <a:endParaRPr lang="en-US" dirty="0" smtClean="0">
              <a:latin typeface="Arial" charset="0"/>
            </a:endParaRPr>
          </a:p>
        </p:txBody>
      </p:sp>
      <p:sp>
        <p:nvSpPr>
          <p:cNvPr id="3379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875AAAF1-CF4E-4168-8A0E-1F2CB5ADF0BA}" type="slidenum">
              <a:rPr lang="en-US" b="0" smtClean="0"/>
              <a:pPr/>
              <a:t>1</a:t>
            </a:fld>
            <a:endParaRPr lang="en-US" b="0" smtClean="0"/>
          </a:p>
        </p:txBody>
      </p:sp>
      <p:sp>
        <p:nvSpPr>
          <p:cNvPr id="33797" name="Rectangle 4"/>
          <p:cNvSpPr>
            <a:spLocks noChangeArrowheads="1"/>
          </p:cNvSpPr>
          <p:nvPr/>
        </p:nvSpPr>
        <p:spPr bwMode="auto">
          <a:xfrm>
            <a:off x="542925" y="1319213"/>
            <a:ext cx="286067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2880" rIns="182880"/>
          <a:lstStyle/>
          <a:p>
            <a:pPr>
              <a:lnSpc>
                <a:spcPct val="80000"/>
              </a:lnSpc>
              <a:spcAft>
                <a:spcPct val="60000"/>
              </a:spcAft>
            </a:pPr>
            <a:endParaRPr lang="en-US" altLang="ko-KR" sz="1000">
              <a:latin typeface="Arial" charset="0"/>
              <a:ea typeface="굴림" pitchFamily="34" charset="-127"/>
            </a:endParaRPr>
          </a:p>
        </p:txBody>
      </p:sp>
      <p:sp>
        <p:nvSpPr>
          <p:cNvPr id="6"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13: Planning Performance and Event Monitoring</a:t>
            </a:r>
            <a:endParaRPr lang="en-US" u="sng" dirty="0">
              <a:solidFill>
                <a:srgbClr val="006600"/>
              </a:solidFill>
            </a:endParaRPr>
          </a:p>
        </p:txBody>
      </p:sp>
      <p:sp>
        <p:nvSpPr>
          <p:cNvPr id="7"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dirty="0" smtClean="0"/>
              <a:t>Course 6433A</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Introduce</a:t>
            </a:r>
            <a:r>
              <a:rPr lang="en-CA" baseline="0" dirty="0" smtClean="0"/>
              <a:t> the obvious benefits of centralized event management.</a:t>
            </a:r>
          </a:p>
          <a:p>
            <a:endParaRPr lang="en-CA" baseline="0" dirty="0" smtClean="0"/>
          </a:p>
          <a:p>
            <a:r>
              <a:rPr lang="en-CA" baseline="0" dirty="0" smtClean="0"/>
              <a:t>Feel free to use this topic as the starter for a discussion regarding centralized event/log-based information collection in the enterprise.</a:t>
            </a:r>
          </a:p>
          <a:p>
            <a:endParaRPr lang="en-CA" baseline="0" dirty="0" smtClean="0"/>
          </a:p>
          <a:p>
            <a:r>
              <a:rPr lang="en-CA" baseline="0" dirty="0" smtClean="0"/>
              <a:t>You can ask students to identify methods or tools that they are currently using to facilitate this type of collection.</a:t>
            </a:r>
          </a:p>
          <a:p>
            <a:endParaRPr lang="en-CA" baseline="0" dirty="0" smtClean="0"/>
          </a:p>
          <a:p>
            <a:r>
              <a:rPr lang="en-CA" baseline="0" dirty="0" smtClean="0"/>
              <a:t>This discussion can then be used as a launching point into the various improved aspects of event collection and viewing, native to Windows Server 2008.</a:t>
            </a:r>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10</a:t>
            </a:fld>
            <a:endParaRPr lang="en-US"/>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878743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First ensure that students</a:t>
            </a:r>
            <a:r>
              <a:rPr lang="en-CA" baseline="0" dirty="0" smtClean="0"/>
              <a:t> understand the concept of filtering events</a:t>
            </a:r>
          </a:p>
          <a:p>
            <a:endParaRPr lang="en-CA" baseline="0" dirty="0" smtClean="0"/>
          </a:p>
          <a:p>
            <a:r>
              <a:rPr lang="en-CA" baseline="0" dirty="0" smtClean="0"/>
              <a:t>Then, introduce custom views and the benefit that they provide in retaining saved filter sets that can be applied to event logs in real-time.</a:t>
            </a:r>
          </a:p>
          <a:p>
            <a:endParaRPr lang="en-CA" baseline="0" dirty="0" smtClean="0"/>
          </a:p>
          <a:p>
            <a:r>
              <a:rPr lang="en-CA" baseline="0" dirty="0" smtClean="0"/>
              <a:t>Custom views (especially user-created views) can allow an administrator to quickly gain access to a specific set of events without having to continually repeat the filtering/search process.</a:t>
            </a:r>
          </a:p>
          <a:p>
            <a:endParaRPr lang="en-CA" dirty="0" smtClean="0"/>
          </a:p>
          <a:p>
            <a:r>
              <a:rPr lang="en-CA" dirty="0" smtClean="0"/>
              <a:t>You may want to show students the basics steps involved</a:t>
            </a:r>
            <a:r>
              <a:rPr lang="en-CA" baseline="0" dirty="0" smtClean="0"/>
              <a:t> in creating a custom view:</a:t>
            </a:r>
          </a:p>
          <a:p>
            <a:r>
              <a:rPr lang="en-US" sz="1000" kern="1200" dirty="0" smtClean="0">
                <a:effectLst/>
                <a:latin typeface="Arial" charset="0"/>
                <a:ea typeface="+mn-ea"/>
                <a:cs typeface="+mn-cs"/>
              </a:rPr>
              <a:t>You can use the following steps to create a custom view that allows you to quickly view all the events related to a service starting or stopping.</a:t>
            </a:r>
            <a:endParaRPr lang="en-CA"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Start the Event Viewer by selecting Start, Administrative Tools, Event Viewer.</a:t>
            </a:r>
            <a:endParaRPr lang="en-CA"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Right-click Custom Views, and select Create Custom View.</a:t>
            </a:r>
            <a:endParaRPr lang="en-CA"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Select the Critical, Warning, Error, and Information check boxes.</a:t>
            </a:r>
            <a:endParaRPr lang="en-CA"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Select the By Source radio button.</a:t>
            </a:r>
            <a:endParaRPr lang="en-CA"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Select the Event Sources drop-down box, scroll down, and click the check box next to Service Control Manager and Service Control Manager Performance Diagnostic Provider. Notice that two logs are automatically selected: the System log and the Microsoft-Windows-Services/Diagnostic log.</a:t>
            </a:r>
            <a:endParaRPr lang="en-CA" sz="1000" kern="1200" dirty="0" smtClean="0">
              <a:effectLst/>
              <a:latin typeface="Arial" charset="0"/>
              <a:ea typeface="+mn-ea"/>
              <a:cs typeface="+mn-cs"/>
            </a:endParaRPr>
          </a:p>
          <a:p>
            <a:pPr marL="228600" lvl="0" indent="-228600">
              <a:buFont typeface="+mj-lt"/>
              <a:buAutoNum type="arabicPeriod"/>
            </a:pPr>
            <a:r>
              <a:rPr lang="en-US" sz="1000" kern="1200" dirty="0" smtClean="0">
                <a:effectLst/>
                <a:latin typeface="Arial" charset="0"/>
                <a:ea typeface="+mn-ea"/>
                <a:cs typeface="+mn-cs"/>
              </a:rPr>
              <a:t>Click OK. Enter Monitor Services as the name of the custom view. Click OK. This custom view will show only those events related to the Service Control Manager.</a:t>
            </a:r>
          </a:p>
          <a:p>
            <a:pPr marL="228600" lvl="0" indent="-228600">
              <a:buFont typeface="+mj-lt"/>
              <a:buAutoNum type="arabicPeriod"/>
            </a:pPr>
            <a:endParaRPr lang="en-US" sz="1000" kern="1200" dirty="0" smtClean="0">
              <a:effectLst/>
              <a:latin typeface="Arial" charset="0"/>
              <a:ea typeface="+mn-ea"/>
              <a:cs typeface="+mn-cs"/>
            </a:endParaRPr>
          </a:p>
          <a:p>
            <a:pPr marL="0" lvl="0" indent="0">
              <a:buFont typeface="+mj-lt"/>
              <a:buNone/>
            </a:pPr>
            <a:r>
              <a:rPr lang="en-US" sz="1000" kern="1200" dirty="0" smtClean="0">
                <a:effectLst/>
                <a:latin typeface="Arial" charset="0"/>
                <a:ea typeface="+mn-ea"/>
                <a:cs typeface="+mn-cs"/>
              </a:rPr>
              <a:t>Also ensure to discuss the benefits of importing and exporting custom views across a server</a:t>
            </a:r>
            <a:r>
              <a:rPr lang="en-US" sz="1000" kern="1200" baseline="0" dirty="0" smtClean="0">
                <a:effectLst/>
                <a:latin typeface="Arial" charset="0"/>
                <a:ea typeface="+mn-ea"/>
                <a:cs typeface="+mn-cs"/>
              </a:rPr>
              <a:t> environment to save repeated creation of custom views and ensure a consistent event filtering/viewing environment across all of your servers.</a:t>
            </a:r>
            <a:endParaRPr lang="en-CA" sz="1000" kern="1200" dirty="0" smtClean="0">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11</a:t>
            </a:fld>
            <a:endParaRPr lang="en-US"/>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878743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Explain</a:t>
            </a:r>
            <a:r>
              <a:rPr lang="en-CA" baseline="0" dirty="0" smtClean="0"/>
              <a:t> that Event Viewer’s simple, string-based search functionality is likely to satisfy only the simplest of search requirements.</a:t>
            </a:r>
          </a:p>
          <a:p>
            <a:endParaRPr lang="en-CA" baseline="0" dirty="0" smtClean="0"/>
          </a:p>
          <a:p>
            <a:r>
              <a:rPr lang="en-CA" baseline="0" dirty="0" smtClean="0"/>
              <a:t>If students want to perform advanced or complex searches against event logs, Get-</a:t>
            </a:r>
            <a:r>
              <a:rPr lang="en-CA" baseline="0" dirty="0" err="1" smtClean="0"/>
              <a:t>EventLog</a:t>
            </a:r>
            <a:r>
              <a:rPr lang="en-CA" baseline="0" dirty="0" smtClean="0"/>
              <a:t> and </a:t>
            </a:r>
            <a:r>
              <a:rPr lang="en-CA" baseline="0" dirty="0" err="1" smtClean="0"/>
              <a:t>LogParser</a:t>
            </a:r>
            <a:r>
              <a:rPr lang="en-CA" baseline="0" dirty="0" smtClean="0"/>
              <a:t> are excellent choices.</a:t>
            </a:r>
          </a:p>
          <a:p>
            <a:endParaRPr lang="en-CA" baseline="0" dirty="0" smtClean="0"/>
          </a:p>
          <a:p>
            <a:r>
              <a:rPr lang="en-CA" baseline="0" dirty="0" smtClean="0"/>
              <a:t>You may want to demonstrate the </a:t>
            </a:r>
            <a:r>
              <a:rPr lang="en-CA" baseline="0" dirty="0" err="1" smtClean="0"/>
              <a:t>capabilties</a:t>
            </a:r>
            <a:r>
              <a:rPr lang="en-CA" baseline="0" dirty="0" smtClean="0"/>
              <a:t> of Get-</a:t>
            </a:r>
            <a:r>
              <a:rPr lang="en-CA" baseline="0" dirty="0" err="1" smtClean="0"/>
              <a:t>EventLog</a:t>
            </a:r>
            <a:r>
              <a:rPr lang="en-CA" baseline="0" dirty="0" smtClean="0"/>
              <a:t> by running the following commands from the handbook at a </a:t>
            </a:r>
            <a:r>
              <a:rPr lang="en-CA" dirty="0" err="1" smtClean="0"/>
              <a:t>PowerShell</a:t>
            </a:r>
            <a:r>
              <a:rPr lang="en-CA" dirty="0" smtClean="0"/>
              <a:t> prompt </a:t>
            </a:r>
            <a:r>
              <a:rPr lang="en-CA" baseline="0" dirty="0" smtClean="0"/>
              <a:t>(type </a:t>
            </a:r>
            <a:r>
              <a:rPr lang="en-CA" dirty="0" err="1" smtClean="0"/>
              <a:t>PowerShell</a:t>
            </a:r>
            <a:r>
              <a:rPr lang="en-CA" dirty="0" smtClean="0"/>
              <a:t> </a:t>
            </a:r>
            <a:r>
              <a:rPr lang="en-CA" baseline="0" dirty="0" smtClean="0"/>
              <a:t>at the command prompt).</a:t>
            </a:r>
          </a:p>
          <a:p>
            <a:endParaRPr lang="en-US" sz="1000" kern="1200" dirty="0" smtClean="0">
              <a:effectLst/>
              <a:latin typeface="Arial" charset="0"/>
              <a:ea typeface="+mn-ea"/>
              <a:cs typeface="+mn-cs"/>
            </a:endParaRPr>
          </a:p>
          <a:p>
            <a:r>
              <a:rPr lang="en-US" sz="1000" kern="1200" dirty="0" smtClean="0">
                <a:effectLst/>
                <a:latin typeface="Arial" charset="0"/>
                <a:ea typeface="+mn-ea"/>
                <a:cs typeface="+mn-cs"/>
              </a:rPr>
              <a:t>The following simple example will produce a list of the individual event logs that exist on the local computer.</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Get-</a:t>
            </a:r>
            <a:r>
              <a:rPr lang="en-US" sz="1000" b="1" kern="1200" dirty="0" err="1" smtClean="0">
                <a:effectLst/>
                <a:latin typeface="Arial" charset="0"/>
                <a:ea typeface="+mn-ea"/>
                <a:cs typeface="+mn-cs"/>
              </a:rPr>
              <a:t>EventLog</a:t>
            </a:r>
            <a:r>
              <a:rPr lang="en-US" sz="1000" b="1" kern="1200" dirty="0" smtClean="0">
                <a:effectLst/>
                <a:latin typeface="Arial" charset="0"/>
                <a:ea typeface="+mn-ea"/>
                <a:cs typeface="+mn-cs"/>
              </a:rPr>
              <a:t> –list</a:t>
            </a:r>
            <a:endParaRPr lang="en-CA" sz="1000" b="1" kern="1200" dirty="0" smtClean="0">
              <a:effectLst/>
              <a:latin typeface="Arial" charset="0"/>
              <a:ea typeface="+mn-ea"/>
              <a:cs typeface="+mn-cs"/>
            </a:endParaRPr>
          </a:p>
          <a:p>
            <a:endParaRPr lang="en-CA" dirty="0" smtClean="0"/>
          </a:p>
          <a:p>
            <a:r>
              <a:rPr lang="en-US" sz="1000" kern="1200" dirty="0" smtClean="0">
                <a:effectLst/>
                <a:latin typeface="Arial" charset="0"/>
                <a:ea typeface="+mn-ea"/>
                <a:cs typeface="+mn-cs"/>
              </a:rPr>
              <a:t>The following example will query the System log event log and return the 2,000 most recent events that are classified as “error” events.</a:t>
            </a:r>
            <a:endParaRPr lang="en-CA" sz="1000" kern="1200" dirty="0" smtClean="0">
              <a:effectLst/>
              <a:latin typeface="Arial" charset="0"/>
              <a:ea typeface="+mn-ea"/>
              <a:cs typeface="+mn-cs"/>
            </a:endParaRPr>
          </a:p>
          <a:p>
            <a:r>
              <a:rPr lang="en-US" sz="1000" b="1" kern="1200" dirty="0" smtClean="0">
                <a:effectLst/>
                <a:latin typeface="Arial" charset="0"/>
                <a:ea typeface="+mn-ea"/>
                <a:cs typeface="+mn-cs"/>
              </a:rPr>
              <a:t>Get-</a:t>
            </a:r>
            <a:r>
              <a:rPr lang="en-US" sz="1000" b="1" kern="1200" dirty="0" err="1" smtClean="0">
                <a:effectLst/>
                <a:latin typeface="Arial" charset="0"/>
                <a:ea typeface="+mn-ea"/>
                <a:cs typeface="+mn-cs"/>
              </a:rPr>
              <a:t>EventLog</a:t>
            </a:r>
            <a:r>
              <a:rPr lang="en-US" sz="1000" b="1" kern="1200" dirty="0" smtClean="0">
                <a:effectLst/>
                <a:latin typeface="Arial" charset="0"/>
                <a:ea typeface="+mn-ea"/>
                <a:cs typeface="+mn-cs"/>
              </a:rPr>
              <a:t> System -newest 2000 | where {$_.</a:t>
            </a:r>
            <a:r>
              <a:rPr lang="en-US" sz="1000" b="1" kern="1200" dirty="0" err="1" smtClean="0">
                <a:effectLst/>
                <a:latin typeface="Arial" charset="0"/>
                <a:ea typeface="+mn-ea"/>
                <a:cs typeface="+mn-cs"/>
              </a:rPr>
              <a:t>entryType</a:t>
            </a:r>
            <a:r>
              <a:rPr lang="en-US" sz="1000" b="1" kern="1200" dirty="0" smtClean="0">
                <a:effectLst/>
                <a:latin typeface="Arial" charset="0"/>
                <a:ea typeface="+mn-ea"/>
                <a:cs typeface="+mn-cs"/>
              </a:rPr>
              <a:t> -match "Error"}</a:t>
            </a:r>
          </a:p>
          <a:p>
            <a:endParaRPr lang="en-CA" sz="1000" b="1" kern="1200" dirty="0" smtClean="0">
              <a:effectLst/>
              <a:latin typeface="Arial" charset="0"/>
              <a:ea typeface="+mn-ea"/>
              <a:cs typeface="+mn-cs"/>
            </a:endParaRPr>
          </a:p>
          <a:p>
            <a:endParaRPr lang="en-CA" dirty="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12</a:t>
            </a:fld>
            <a:endParaRPr lang="en-US"/>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878743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r>
              <a:rPr lang="en-US" dirty="0" smtClean="0">
                <a:latin typeface="Arial" pitchFamily="34" charset="0"/>
              </a:rPr>
              <a:t>Explain that Event Viewer includes the ability to collect copies of events from multiple remote computers</a:t>
            </a:r>
            <a:r>
              <a:rPr lang="en-US" dirty="0" smtClean="0">
                <a:solidFill>
                  <a:srgbClr val="FF0000"/>
                </a:solidFill>
                <a:latin typeface="Arial" pitchFamily="34" charset="0"/>
              </a:rPr>
              <a:t>,</a:t>
            </a:r>
            <a:r>
              <a:rPr lang="en-US" dirty="0" smtClean="0">
                <a:latin typeface="Arial" pitchFamily="34" charset="0"/>
              </a:rPr>
              <a:t> and store them locally. To specify which events to collect, you create an event subscription. Among other details, the subscription specifies exactly which events will be collected, and in which log they will be stored locally. After a subscription is active and events are being collected, you can view and manipulate these forwarded events as you would any other locally stored events.</a:t>
            </a:r>
          </a:p>
          <a:p>
            <a:pPr eaLnBrk="1" hangingPunct="1"/>
            <a:endParaRPr lang="en-US" dirty="0" smtClean="0">
              <a:latin typeface="Arial" pitchFamily="34" charset="0"/>
            </a:endParaRPr>
          </a:p>
          <a:p>
            <a:pPr eaLnBrk="1" hangingPunct="1"/>
            <a:r>
              <a:rPr lang="en-US" dirty="0" smtClean="0">
                <a:latin typeface="Arial" pitchFamily="34" charset="0"/>
              </a:rPr>
              <a:t>Explain that before you can create a subscription to collect events on a computer, you must configure both the collecting computer (collector), and each computer from which events will be collected (source).</a:t>
            </a:r>
            <a:endParaRPr lang="en-US" b="1" dirty="0" smtClean="0">
              <a:latin typeface="Arial" pitchFamily="34" charset="0"/>
            </a:endParaRPr>
          </a:p>
          <a:p>
            <a:endParaRPr lang="en-US" dirty="0" smtClean="0">
              <a:latin typeface="Arial" pitchFamily="34" charset="0"/>
            </a:endParaRPr>
          </a:p>
        </p:txBody>
      </p:sp>
      <p:sp>
        <p:nvSpPr>
          <p:cNvPr id="6" name="Slide Number Placeholder 5"/>
          <p:cNvSpPr>
            <a:spLocks noGrp="1"/>
          </p:cNvSpPr>
          <p:nvPr>
            <p:ph type="sldNum" sz="quarter" idx="5"/>
          </p:nvPr>
        </p:nvSpPr>
        <p:spPr/>
        <p:txBody>
          <a:bodyPr/>
          <a:lstStyle/>
          <a:p>
            <a:pPr>
              <a:defRPr/>
            </a:pPr>
            <a:fld id="{7F6908C8-D21A-44DD-AF99-B83798BFB477}" type="slidenum">
              <a:rPr lang="en-US" smtClean="0"/>
              <a:pPr>
                <a:defRPr/>
              </a:pPr>
              <a:t>13</a:t>
            </a:fld>
            <a:endParaRPr lang="en-US"/>
          </a:p>
        </p:txBody>
      </p:sp>
      <p:sp>
        <p:nvSpPr>
          <p:cNvPr id="60420" name="Rectangle 2"/>
          <p:cNvSpPr>
            <a:spLocks noGrp="1" noChangeArrowheads="1"/>
          </p:cNvSpPr>
          <p:nvPr>
            <p:ph type="hdr" sz="quarter"/>
          </p:nvPr>
        </p:nvSpPr>
        <p:spPr>
          <a:noFill/>
        </p:spPr>
        <p:txBody>
          <a:bodyPr/>
          <a:lstStyle/>
          <a:p>
            <a:r>
              <a:rPr lang="en-US" smtClean="0">
                <a:solidFill>
                  <a:schemeClr val="tx1"/>
                </a:solidFill>
                <a:latin typeface="Arial" pitchFamily="34" charset="0"/>
                <a:cs typeface="Arial" pitchFamily="34" charset="0"/>
              </a:rPr>
              <a:t>Module 13: Planning Performance and Event Monitoring</a:t>
            </a:r>
            <a:endParaRPr lang="en-US" dirty="0">
              <a:solidFill>
                <a:schemeClr val="tx1"/>
              </a:solidFill>
              <a:latin typeface="Arial" pitchFamily="34" charset="0"/>
              <a:cs typeface="Arial" pitchFamily="34" charset="0"/>
            </a:endParaRPr>
          </a:p>
        </p:txBody>
      </p:sp>
      <p:sp>
        <p:nvSpPr>
          <p:cNvPr id="60421" name="Rectangle 3"/>
          <p:cNvSpPr>
            <a:spLocks noGrp="1" noChangeArrowheads="1"/>
          </p:cNvSpPr>
          <p:nvPr>
            <p:ph type="dt" sz="quarter" idx="1"/>
          </p:nvPr>
        </p:nvSpPr>
        <p:spPr>
          <a:noFill/>
        </p:spPr>
        <p:txBody>
          <a:bodyPr/>
          <a:lstStyle/>
          <a:p>
            <a:r>
              <a:rPr lang="en-US" smtClean="0">
                <a:latin typeface="Arial" pitchFamily="34" charset="0"/>
                <a:cs typeface="Arial" pitchFamily="34" charset="0"/>
              </a:rPr>
              <a:t>Course 6433A</a:t>
            </a:r>
            <a:endParaRPr lang="en-US">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000" kern="1200" dirty="0" smtClean="0">
                <a:solidFill>
                  <a:schemeClr val="tx1"/>
                </a:solidFill>
                <a:effectLst/>
                <a:latin typeface="Arial" charset="0"/>
                <a:ea typeface="+mn-ea"/>
                <a:cs typeface="+mn-cs"/>
              </a:rPr>
              <a:t>Ensure</a:t>
            </a:r>
            <a:r>
              <a:rPr lang="en-US" sz="1000" kern="1200" baseline="0" dirty="0" smtClean="0">
                <a:solidFill>
                  <a:schemeClr val="tx1"/>
                </a:solidFill>
                <a:effectLst/>
                <a:latin typeface="Arial" charset="0"/>
                <a:ea typeface="+mn-ea"/>
                <a:cs typeface="+mn-cs"/>
              </a:rPr>
              <a:t> that you differentiate between basic tasks (as configured from Event Viewer) and Advanced Tasks (as configured from Task Scheduler).</a:t>
            </a:r>
          </a:p>
          <a:p>
            <a:pPr marL="0" lvl="0" indent="0">
              <a:buFont typeface="Arial" pitchFamily="34" charset="0"/>
              <a:buNone/>
            </a:pPr>
            <a:r>
              <a:rPr lang="en-US" sz="1000" kern="1200" baseline="0" dirty="0" smtClean="0">
                <a:solidFill>
                  <a:schemeClr val="tx1"/>
                </a:solidFill>
                <a:effectLst/>
                <a:latin typeface="Arial" charset="0"/>
                <a:ea typeface="+mn-ea"/>
                <a:cs typeface="+mn-cs"/>
              </a:rPr>
              <a:t>Consider showing the students where these tasks would be created in both cases.</a:t>
            </a:r>
            <a:endParaRPr lang="en-CA" sz="1000" kern="1200" dirty="0" smtClean="0">
              <a:solidFill>
                <a:schemeClr val="tx1"/>
              </a:solidFill>
              <a:effectLst/>
              <a:latin typeface="Arial" charset="0"/>
              <a:ea typeface="+mn-ea"/>
              <a:cs typeface="+mn-cs"/>
            </a:endParaRPr>
          </a:p>
          <a:p>
            <a:pPr marL="0" lvl="0" indent="0">
              <a:buFont typeface="Arial" pitchFamily="34" charset="0"/>
              <a:buNone/>
            </a:pPr>
            <a:endParaRPr lang="en-CA" sz="10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14</a:t>
            </a:fld>
            <a:endParaRPr lang="en-US"/>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878743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Describe the facilities that SCOM provides for managing events in the Windows environment.</a:t>
            </a:r>
          </a:p>
          <a:p>
            <a:endParaRPr lang="en-CA" baseline="0" dirty="0" smtClean="0"/>
          </a:p>
          <a:p>
            <a:r>
              <a:rPr lang="en-CA" baseline="0" dirty="0" smtClean="0"/>
              <a:t>Explain the concept of monitors and introduce the Windows event unit monitors.</a:t>
            </a:r>
          </a:p>
          <a:p>
            <a:endParaRPr lang="en-CA" baseline="0" dirty="0" smtClean="0"/>
          </a:p>
          <a:p>
            <a:r>
              <a:rPr lang="en-CA" baseline="0" dirty="0" smtClean="0"/>
              <a:t>Describe correlated Windows event monitors and how they can be used for more advanced handling of responses to events.</a:t>
            </a: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15</a:t>
            </a:fld>
            <a:endParaRPr lang="en-US"/>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878743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D39065C3-2A07-43A2-B6DD-48A61B249C3C}" type="slidenum">
              <a:rPr lang="en-US" b="0" smtClean="0">
                <a:solidFill>
                  <a:srgbClr val="000000"/>
                </a:solidFill>
                <a:latin typeface="Arial" charset="0"/>
              </a:rPr>
              <a:pPr eaLnBrk="1" hangingPunct="1"/>
              <a:t>16</a:t>
            </a:fld>
            <a:endParaRPr lang="en-US" b="0" smtClean="0">
              <a:solidFill>
                <a:srgbClr val="000000"/>
              </a:solidFill>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b="1" kern="1200" dirty="0" smtClean="0">
                <a:solidFill>
                  <a:schemeClr val="tx1"/>
                </a:solidFill>
                <a:effectLst/>
                <a:latin typeface="Arial" charset="0"/>
                <a:ea typeface="+mn-ea"/>
                <a:cs typeface="+mn-cs"/>
              </a:rPr>
              <a:t>Lab Scenario</a:t>
            </a:r>
            <a:endParaRPr lang="en-CA" sz="1000" b="1" kern="1200" dirty="0" smtClean="0">
              <a:solidFill>
                <a:schemeClr val="tx1"/>
              </a:solidFill>
              <a:effectLst/>
              <a:latin typeface="Arial" charset="0"/>
              <a:ea typeface="+mn-ea"/>
              <a:cs typeface="+mn-cs"/>
            </a:endParaRPr>
          </a:p>
          <a:p>
            <a:endParaRPr lang="en-CA" sz="1000" b="1" kern="1200" dirty="0" smtClean="0">
              <a:solidFill>
                <a:schemeClr val="tx1"/>
              </a:solidFill>
              <a:effectLst/>
              <a:latin typeface="Arial" charset="0"/>
              <a:ea typeface="+mn-ea"/>
              <a:cs typeface="+mn-cs"/>
            </a:endParaRPr>
          </a:p>
          <a:p>
            <a:endParaRPr lang="en-CA" sz="1000" b="1" kern="1200" dirty="0" smtClean="0">
              <a:solidFill>
                <a:schemeClr val="tx1"/>
              </a:solidFill>
              <a:effectLst/>
              <a:latin typeface="Arial" charset="0"/>
              <a:ea typeface="+mn-ea"/>
              <a:cs typeface="+mn-cs"/>
            </a:endParaRPr>
          </a:p>
          <a:p>
            <a:r>
              <a:rPr lang="en-CA" sz="1000" b="1" kern="1200" dirty="0" smtClean="0">
                <a:solidFill>
                  <a:schemeClr val="tx1"/>
                </a:solidFill>
                <a:effectLst/>
                <a:latin typeface="Arial" charset="0"/>
                <a:ea typeface="+mn-ea"/>
                <a:cs typeface="+mn-cs"/>
              </a:rPr>
              <a:t>Lab</a:t>
            </a:r>
            <a:r>
              <a:rPr lang="en-CA" sz="1000" b="1" kern="1200" baseline="0" dirty="0" smtClean="0">
                <a:solidFill>
                  <a:schemeClr val="tx1"/>
                </a:solidFill>
                <a:effectLst/>
                <a:latin typeface="Arial" charset="0"/>
                <a:ea typeface="+mn-ea"/>
                <a:cs typeface="+mn-cs"/>
              </a:rPr>
              <a:t> Objectives</a:t>
            </a:r>
            <a:endParaRPr lang="en-CA" sz="1000" b="1"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Plan the configuration of event management.</a:t>
            </a:r>
            <a:endParaRPr lang="en-CA"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event subscriptions.</a:t>
            </a:r>
            <a:endParaRPr lang="en-CA"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custom views.</a:t>
            </a:r>
            <a:endParaRPr lang="en-CA" sz="1000" kern="1200" dirty="0" smtClean="0">
              <a:solidFill>
                <a:schemeClr val="tx1"/>
              </a:solidFill>
              <a:effectLst/>
              <a:latin typeface="Arial" charset="0"/>
              <a:ea typeface="+mn-ea"/>
              <a:cs typeface="+mn-cs"/>
            </a:endParaRPr>
          </a:p>
          <a:p>
            <a:pPr marL="171450" lvl="0" indent="-171450">
              <a:buFont typeface="Arial" pitchFamily="34" charset="0"/>
              <a:buChar char="•"/>
            </a:pPr>
            <a:r>
              <a:rPr lang="en-US" sz="1000" kern="1200" dirty="0" smtClean="0">
                <a:solidFill>
                  <a:schemeClr val="tx1"/>
                </a:solidFill>
                <a:effectLst/>
                <a:latin typeface="Arial" charset="0"/>
                <a:ea typeface="+mn-ea"/>
                <a:cs typeface="+mn-cs"/>
              </a:rPr>
              <a:t>Implement event tasks.</a:t>
            </a:r>
            <a:endParaRPr lang="en-CA" sz="1000" kern="1200" dirty="0" smtClean="0">
              <a:solidFill>
                <a:schemeClr val="tx1"/>
              </a:solidFill>
              <a:effectLst/>
              <a:latin typeface="Arial" charset="0"/>
              <a:ea typeface="+mn-ea"/>
              <a:cs typeface="+mn-cs"/>
            </a:endParaRPr>
          </a:p>
          <a:p>
            <a:pPr marL="0" lvl="0" indent="0">
              <a:buFont typeface="Arial" pitchFamily="34" charset="0"/>
              <a:buNone/>
            </a:pPr>
            <a:endParaRPr lang="en-US" sz="1000" kern="1200" dirty="0" smtClean="0">
              <a:solidFill>
                <a:schemeClr val="tx1"/>
              </a:solidFill>
              <a:effectLst/>
              <a:latin typeface="Arial" charset="0"/>
              <a:ea typeface="+mn-ea"/>
              <a:cs typeface="+mn-cs"/>
            </a:endParaRPr>
          </a:p>
          <a:p>
            <a:pPr marL="174625" indent="-174625" eaLnBrk="0" hangingPunct="0">
              <a:lnSpc>
                <a:spcPct val="90000"/>
              </a:lnSpc>
              <a:spcBef>
                <a:spcPct val="70000"/>
              </a:spcBef>
              <a:buClr>
                <a:schemeClr val="hlink"/>
              </a:buClr>
              <a:buSzPct val="90000"/>
              <a:buFontTx/>
              <a:buChar char="•"/>
            </a:pPr>
            <a:r>
              <a:rPr lang="en-CA" sz="1000" b="0" dirty="0" smtClean="0"/>
              <a:t>Exercise 1: Planning Enterprise Event Log</a:t>
            </a:r>
            <a:r>
              <a:rPr lang="en-CA" sz="1000" b="0" baseline="0" dirty="0" smtClean="0"/>
              <a:t> Management</a:t>
            </a:r>
            <a:endParaRPr lang="en-CA" sz="1000" b="0" dirty="0" smtClean="0"/>
          </a:p>
          <a:p>
            <a:pPr marL="174625" indent="-174625" eaLnBrk="0" hangingPunct="0">
              <a:lnSpc>
                <a:spcPct val="90000"/>
              </a:lnSpc>
              <a:spcBef>
                <a:spcPct val="70000"/>
              </a:spcBef>
              <a:buClr>
                <a:schemeClr val="hlink"/>
              </a:buClr>
              <a:buSzPct val="90000"/>
              <a:buFontTx/>
              <a:buChar char="•"/>
            </a:pPr>
            <a:r>
              <a:rPr lang="en-CA" sz="1000" b="0" dirty="0" smtClean="0"/>
              <a:t>Exercise 2: Configuring Event Subscriptions</a:t>
            </a:r>
          </a:p>
          <a:p>
            <a:pPr marL="174625" indent="-174625" eaLnBrk="0" hangingPunct="0">
              <a:lnSpc>
                <a:spcPct val="90000"/>
              </a:lnSpc>
              <a:spcBef>
                <a:spcPct val="70000"/>
              </a:spcBef>
              <a:buClr>
                <a:schemeClr val="hlink"/>
              </a:buClr>
              <a:buSzPct val="90000"/>
              <a:buFontTx/>
              <a:buChar char="•"/>
            </a:pPr>
            <a:r>
              <a:rPr lang="en-CA" sz="1000" b="0" dirty="0" smtClean="0"/>
              <a:t>Exercise 3: Creating Custom Views</a:t>
            </a:r>
          </a:p>
          <a:p>
            <a:pPr marL="174625" indent="-174625" eaLnBrk="0" hangingPunct="0">
              <a:lnSpc>
                <a:spcPct val="90000"/>
              </a:lnSpc>
              <a:spcBef>
                <a:spcPct val="70000"/>
              </a:spcBef>
              <a:buClr>
                <a:schemeClr val="hlink"/>
              </a:buClr>
              <a:buSzPct val="90000"/>
              <a:buFontTx/>
              <a:buChar char="•"/>
            </a:pPr>
            <a:r>
              <a:rPr lang="en-CA" sz="1000" b="0" dirty="0" smtClean="0"/>
              <a:t>Exercise 4: Configuring Event Tasks</a:t>
            </a:r>
          </a:p>
          <a:p>
            <a:pPr marL="0" lvl="0" indent="0">
              <a:buFont typeface="+mj-lt"/>
              <a:buNone/>
            </a:pPr>
            <a:endParaRPr lang="en-CA" sz="1000" kern="1200" dirty="0" smtClean="0">
              <a:solidFill>
                <a:schemeClr val="tx1"/>
              </a:solidFill>
              <a:effectLst/>
              <a:latin typeface="Arial" charset="0"/>
              <a:ea typeface="+mn-ea"/>
              <a:cs typeface="+mn-cs"/>
            </a:endParaRPr>
          </a:p>
          <a:p>
            <a:pPr marL="0" lvl="0" indent="0">
              <a:buFont typeface="Arial" pitchFamily="34" charset="0"/>
              <a:buNone/>
            </a:pPr>
            <a:endParaRPr lang="en-CA" sz="1000" kern="1200" dirty="0" smtClean="0">
              <a:solidFill>
                <a:schemeClr val="tx1"/>
              </a:solidFill>
              <a:effectLst/>
              <a:latin typeface="Arial" charset="0"/>
              <a:ea typeface="+mn-ea"/>
              <a:cs typeface="+mn-cs"/>
            </a:endParaRPr>
          </a:p>
          <a:p>
            <a:pPr>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13: Planning Performance and Event Monitoring</a:t>
            </a: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smtClean="0"/>
              <a:t>Course 6433A</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fld id="{4D8F5A76-5364-4CF3-B3E2-4569C4AB6212}" type="slidenum">
              <a:rPr lang="en-US" b="0" smtClean="0">
                <a:solidFill>
                  <a:srgbClr val="000000"/>
                </a:solidFill>
                <a:latin typeface="Arial" charset="0"/>
              </a:rPr>
              <a:pPr eaLnBrk="1" hangingPunct="1"/>
              <a:t>17</a:t>
            </a:fld>
            <a:endParaRPr lang="en-US" b="0" smtClean="0">
              <a:solidFill>
                <a:srgbClr val="000000"/>
              </a:solidFill>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6"/>
          <p:cNvSpPr>
            <a:spLocks noGrp="1" noChangeArrowheads="1"/>
          </p:cNvSpPr>
          <p:nvPr>
            <p:ph type="body" idx="1"/>
          </p:nvPr>
        </p:nvSpPr>
        <p:spPr>
          <a:xfrm>
            <a:off x="314325" y="2255838"/>
            <a:ext cx="6286500" cy="677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13: Planning Performance and Event Monitoring</a:t>
            </a: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smtClean="0"/>
              <a:t>Course 6433A</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D8EADA1-1D09-4233-9FF1-92E83209123B}" type="slidenum">
              <a:rPr lang="en-US" b="0" smtClean="0"/>
              <a:pPr/>
              <a:t>18</a:t>
            </a:fld>
            <a:endParaRPr lang="en-US" b="0" smtClean="0"/>
          </a:p>
        </p:txBody>
      </p:sp>
      <p:sp>
        <p:nvSpPr>
          <p:cNvPr id="79877" name="Rectangle 2"/>
          <p:cNvSpPr>
            <a:spLocks noGrp="1" noRot="1" noChangeAspect="1" noChangeArrowheads="1" noTextEdit="1"/>
          </p:cNvSpPr>
          <p:nvPr>
            <p:ph type="sldImg"/>
          </p:nvPr>
        </p:nvSpPr>
        <p:spPr>
          <a:xfrm>
            <a:off x="4416425" y="76200"/>
            <a:ext cx="2466975" cy="1849438"/>
          </a:xfrm>
          <a:ln/>
        </p:spPr>
      </p:sp>
      <p:sp>
        <p:nvSpPr>
          <p:cNvPr id="79878" name="Rectangle 3"/>
          <p:cNvSpPr>
            <a:spLocks noGrp="1" noChangeArrowheads="1"/>
          </p:cNvSpPr>
          <p:nvPr>
            <p:ph type="body" idx="1"/>
          </p:nvPr>
        </p:nvSpPr>
        <p:spPr>
          <a:xfrm>
            <a:off x="314325" y="2128838"/>
            <a:ext cx="6286500" cy="6659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dirty="0" smtClean="0"/>
          </a:p>
        </p:txBody>
      </p:sp>
      <p:sp>
        <p:nvSpPr>
          <p:cNvPr id="7"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13: Planning Performance and Event Monitoring</a:t>
            </a:r>
            <a:endParaRPr lang="en-US" dirty="0"/>
          </a:p>
        </p:txBody>
      </p:sp>
      <p:sp>
        <p:nvSpPr>
          <p:cNvPr id="8"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smtClean="0"/>
              <a:t>Course 6433A</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657225" y="2365375"/>
            <a:ext cx="6019800" cy="6157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kern="1200" dirty="0" smtClean="0">
                <a:solidFill>
                  <a:schemeClr val="tx1"/>
                </a:solidFill>
                <a:effectLst/>
                <a:latin typeface="Arial" charset="0"/>
                <a:ea typeface="+mn-ea"/>
                <a:cs typeface="+mn-cs"/>
              </a:rPr>
              <a:t>After completing this module, </a:t>
            </a:r>
            <a:r>
              <a:rPr lang="en-US" sz="1000" kern="1200" dirty="0" smtClean="0">
                <a:solidFill>
                  <a:schemeClr val="tx1">
                    <a:lumMod val="75000"/>
                    <a:lumOff val="25000"/>
                  </a:schemeClr>
                </a:solidFill>
                <a:effectLst/>
                <a:latin typeface="Arial" charset="0"/>
                <a:ea typeface="+mn-ea"/>
                <a:cs typeface="+mn-cs"/>
              </a:rPr>
              <a:t>students will be able to:</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Monitor and analyze server performance.</a:t>
            </a:r>
          </a:p>
          <a:p>
            <a:pPr marL="171450" lvl="0" indent="-171450">
              <a:buFont typeface="Arial" pitchFamily="34" charset="0"/>
              <a:buChar char="•"/>
            </a:pPr>
            <a:r>
              <a:rPr lang="en-US" sz="1000" kern="1200" dirty="0" smtClean="0">
                <a:solidFill>
                  <a:schemeClr val="tx1"/>
                </a:solidFill>
                <a:effectLst/>
                <a:latin typeface="Arial" charset="0"/>
                <a:ea typeface="+mn-ea"/>
                <a:cs typeface="+mn-cs"/>
              </a:rPr>
              <a:t>Manage events.</a:t>
            </a:r>
            <a:endParaRPr lang="en-US" sz="1000" kern="1200" dirty="0">
              <a:solidFill>
                <a:schemeClr val="tx1"/>
              </a:solidFill>
              <a:effectLst/>
              <a:latin typeface="Arial" charset="0"/>
              <a:ea typeface="+mn-ea"/>
              <a:cs typeface="+mn-cs"/>
            </a:endParaRPr>
          </a:p>
        </p:txBody>
      </p:sp>
      <p:sp>
        <p:nvSpPr>
          <p:cNvPr id="3482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pPr algn="r" eaLnBrk="1" hangingPunct="1"/>
            <a:fld id="{C574C97A-F40C-49CD-AD0A-AA39407284E5}" type="slidenum">
              <a:rPr lang="en-US" sz="1200" b="0">
                <a:latin typeface="Arial" charset="0"/>
              </a:rPr>
              <a:pPr algn="r" eaLnBrk="1" hangingPunct="1"/>
              <a:t>2</a:t>
            </a:fld>
            <a:endParaRPr lang="en-US" sz="1200" b="0">
              <a:latin typeface="Arial" charset="0"/>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13: Planning Performance and Event Monitoring</a:t>
            </a: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smtClean="0"/>
              <a:t>Course 6433A</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3</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13: Planning Performance and Event Monitoring</a:t>
            </a: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smtClean="0"/>
              <a:t>Course 6433A</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solidFill>
                  <a:schemeClr val="tx1">
                    <a:lumMod val="75000"/>
                    <a:lumOff val="25000"/>
                  </a:schemeClr>
                </a:solidFill>
              </a:rPr>
              <a:t>Explain</a:t>
            </a:r>
            <a:r>
              <a:rPr lang="en-CA" baseline="0" dirty="0" smtClean="0">
                <a:solidFill>
                  <a:schemeClr val="tx1">
                    <a:lumMod val="75000"/>
                    <a:lumOff val="25000"/>
                  </a:schemeClr>
                </a:solidFill>
              </a:rPr>
              <a:t> the importance of monitoring performance in the enterprise</a:t>
            </a:r>
            <a:r>
              <a:rPr lang="en-CA" baseline="0" dirty="0" smtClean="0">
                <a:solidFill>
                  <a:schemeClr val="tx1">
                    <a:lumMod val="75000"/>
                    <a:lumOff val="25000"/>
                  </a:schemeClr>
                </a:solidFill>
              </a:rPr>
              <a:t>.</a:t>
            </a:r>
            <a:endParaRPr lang="en-CA" baseline="0" dirty="0" smtClean="0">
              <a:solidFill>
                <a:schemeClr val="tx1">
                  <a:lumMod val="75000"/>
                  <a:lumOff val="25000"/>
                </a:schemeClr>
              </a:solidFill>
            </a:endParaRPr>
          </a:p>
          <a:p>
            <a:r>
              <a:rPr lang="en-US" sz="1000" kern="1200" dirty="0" smtClean="0">
                <a:solidFill>
                  <a:schemeClr val="tx1">
                    <a:lumMod val="75000"/>
                    <a:lumOff val="25000"/>
                  </a:schemeClr>
                </a:solidFill>
                <a:effectLst/>
                <a:latin typeface="Arial" charset="0"/>
                <a:ea typeface="+mn-ea"/>
                <a:cs typeface="+mn-cs"/>
              </a:rPr>
              <a:t>If your students want to be able to address issues that arise in their environment before they become a catastrophic event, they must be continually well-informed regarding the different aspects of performance in their server environment</a:t>
            </a:r>
            <a:r>
              <a:rPr lang="en-US" sz="1000" kern="1200" dirty="0" smtClean="0">
                <a:solidFill>
                  <a:schemeClr val="tx1">
                    <a:lumMod val="75000"/>
                    <a:lumOff val="25000"/>
                  </a:schemeClr>
                </a:solidFill>
                <a:effectLst/>
                <a:latin typeface="Arial" charset="0"/>
                <a:ea typeface="+mn-ea"/>
                <a:cs typeface="+mn-cs"/>
              </a:rPr>
              <a:t>.</a:t>
            </a:r>
            <a:endParaRPr lang="en-CA" sz="1000" kern="1200" dirty="0" smtClean="0">
              <a:solidFill>
                <a:schemeClr val="tx1">
                  <a:lumMod val="75000"/>
                  <a:lumOff val="25000"/>
                </a:schemeClr>
              </a:solidFill>
              <a:effectLst/>
              <a:latin typeface="Arial" charset="0"/>
              <a:ea typeface="+mn-ea"/>
              <a:cs typeface="+mn-cs"/>
            </a:endParaRPr>
          </a:p>
          <a:p>
            <a:r>
              <a:rPr lang="en-CA" dirty="0" smtClean="0">
                <a:solidFill>
                  <a:schemeClr val="tx1">
                    <a:lumMod val="75000"/>
                    <a:lumOff val="25000"/>
                  </a:schemeClr>
                </a:solidFill>
              </a:rPr>
              <a:t>Relate the following example to</a:t>
            </a:r>
            <a:r>
              <a:rPr lang="en-CA" baseline="0" dirty="0" smtClean="0">
                <a:solidFill>
                  <a:schemeClr val="tx1">
                    <a:lumMod val="75000"/>
                    <a:lumOff val="25000"/>
                  </a:schemeClr>
                </a:solidFill>
              </a:rPr>
              <a:t> illustrate the importance of proactive monitoring</a:t>
            </a:r>
            <a:r>
              <a:rPr lang="en-CA" baseline="0" dirty="0" smtClean="0">
                <a:solidFill>
                  <a:schemeClr val="tx1">
                    <a:lumMod val="75000"/>
                    <a:lumOff val="25000"/>
                  </a:schemeClr>
                </a:solidFill>
              </a:rPr>
              <a:t>:</a:t>
            </a:r>
          </a:p>
          <a:p>
            <a:endParaRPr lang="en-CA" baseline="0" dirty="0" smtClean="0">
              <a:solidFill>
                <a:schemeClr val="tx1">
                  <a:lumMod val="75000"/>
                  <a:lumOff val="25000"/>
                </a:schemeClr>
              </a:solidFill>
            </a:endParaRPr>
          </a:p>
          <a:p>
            <a:r>
              <a:rPr lang="en-US" sz="1000" kern="1200" dirty="0" smtClean="0">
                <a:solidFill>
                  <a:schemeClr val="tx1">
                    <a:lumMod val="75000"/>
                    <a:lumOff val="25000"/>
                  </a:schemeClr>
                </a:solidFill>
                <a:effectLst/>
                <a:latin typeface="Arial" charset="0"/>
                <a:ea typeface="+mn-ea"/>
                <a:cs typeface="+mn-cs"/>
              </a:rPr>
              <a:t>The help desk for your organization has just been flooded with calls. Sales staff members from several locations have called in, advising that their point of sale application doesn’t work and they haven’t been able to process any client purchases for the last 10 minutes. The applications team has discovered no evident problems with the connectivity of the application; the client side application can contact the application server over the network and log on successfully. </a:t>
            </a:r>
            <a:endParaRPr lang="en-CA" sz="1000" kern="1200" dirty="0" smtClean="0">
              <a:solidFill>
                <a:schemeClr val="tx1">
                  <a:lumMod val="75000"/>
                  <a:lumOff val="25000"/>
                </a:schemeClr>
              </a:solidFill>
              <a:effectLst/>
              <a:latin typeface="Arial" charset="0"/>
              <a:ea typeface="+mn-ea"/>
              <a:cs typeface="+mn-cs"/>
            </a:endParaRPr>
          </a:p>
          <a:p>
            <a:r>
              <a:rPr lang="en-US" sz="1000" kern="1200" dirty="0" smtClean="0">
                <a:solidFill>
                  <a:schemeClr val="tx1">
                    <a:lumMod val="75000"/>
                    <a:lumOff val="25000"/>
                  </a:schemeClr>
                </a:solidFill>
                <a:effectLst/>
                <a:latin typeface="Arial" charset="0"/>
                <a:ea typeface="+mn-ea"/>
                <a:cs typeface="+mn-cs"/>
              </a:rPr>
              <a:t>It’s been thirty minutes. Your retail stores are now losing customers. The database team has checked the consistency of the point of sale database and ensured the server side application can connect to the database server. </a:t>
            </a:r>
            <a:endParaRPr lang="en-CA" sz="1000" kern="1200" dirty="0" smtClean="0">
              <a:solidFill>
                <a:schemeClr val="tx1">
                  <a:lumMod val="75000"/>
                  <a:lumOff val="25000"/>
                </a:schemeClr>
              </a:solidFill>
              <a:effectLst/>
              <a:latin typeface="Arial" charset="0"/>
              <a:ea typeface="+mn-ea"/>
              <a:cs typeface="+mn-cs"/>
            </a:endParaRPr>
          </a:p>
          <a:p>
            <a:r>
              <a:rPr lang="en-US" sz="1000" kern="1200" dirty="0" smtClean="0">
                <a:solidFill>
                  <a:schemeClr val="tx1">
                    <a:lumMod val="75000"/>
                    <a:lumOff val="25000"/>
                  </a:schemeClr>
                </a:solidFill>
                <a:effectLst/>
                <a:latin typeface="Arial" charset="0"/>
                <a:ea typeface="+mn-ea"/>
                <a:cs typeface="+mn-cs"/>
              </a:rPr>
              <a:t>It has been one hour since the initial help desk calls. Sales staff members in the retail locations are frustrated and angry. Your organization has lost millions of dollars in sales. The regional vice president has been made aware of the situation and is sitting in your manager’s office, demanding to know what is causing the issue. Finally, after searching through the server application’s log files and deciphering error codes from the manual, you think that the server application’s cache may be the issue. Navigating to the disk location of the cache folder, you discover the root of the problem.</a:t>
            </a:r>
            <a:endParaRPr lang="en-CA" sz="1000" kern="1200" dirty="0" smtClean="0">
              <a:solidFill>
                <a:schemeClr val="tx1">
                  <a:lumMod val="75000"/>
                  <a:lumOff val="25000"/>
                </a:schemeClr>
              </a:solidFill>
              <a:effectLst/>
              <a:latin typeface="Arial" charset="0"/>
              <a:ea typeface="+mn-ea"/>
              <a:cs typeface="+mn-cs"/>
            </a:endParaRPr>
          </a:p>
          <a:p>
            <a:r>
              <a:rPr lang="en-US" sz="1000" kern="1200" dirty="0" smtClean="0">
                <a:solidFill>
                  <a:schemeClr val="tx1">
                    <a:lumMod val="75000"/>
                    <a:lumOff val="25000"/>
                  </a:schemeClr>
                </a:solidFill>
                <a:effectLst/>
                <a:latin typeface="Arial" charset="0"/>
                <a:ea typeface="+mn-ea"/>
                <a:cs typeface="+mn-cs"/>
              </a:rPr>
              <a:t>The disk volume that holds the cache is full.</a:t>
            </a:r>
            <a:endParaRPr lang="en-CA" sz="1000" kern="1200" dirty="0" smtClean="0">
              <a:solidFill>
                <a:schemeClr val="tx1">
                  <a:lumMod val="75000"/>
                  <a:lumOff val="25000"/>
                </a:schemeClr>
              </a:solidFill>
              <a:effectLst/>
              <a:latin typeface="Arial" charset="0"/>
              <a:ea typeface="+mn-ea"/>
              <a:cs typeface="+mn-cs"/>
            </a:endParaRPr>
          </a:p>
          <a:p>
            <a:r>
              <a:rPr lang="en-US" sz="1000" kern="1200" dirty="0" smtClean="0">
                <a:solidFill>
                  <a:schemeClr val="tx1">
                    <a:lumMod val="75000"/>
                    <a:lumOff val="25000"/>
                  </a:schemeClr>
                </a:solidFill>
                <a:effectLst/>
                <a:latin typeface="Arial" charset="0"/>
                <a:ea typeface="+mn-ea"/>
                <a:cs typeface="+mn-cs"/>
              </a:rPr>
              <a:t>A complete failure of one of the areas you support, frustrated and angry </a:t>
            </a:r>
            <a:r>
              <a:rPr lang="en-US" dirty="0" smtClean="0">
                <a:solidFill>
                  <a:schemeClr val="tx1">
                    <a:lumMod val="75000"/>
                    <a:lumOff val="25000"/>
                  </a:schemeClr>
                </a:solidFill>
              </a:rPr>
              <a:t>sales </a:t>
            </a:r>
            <a:r>
              <a:rPr lang="en-US" sz="1000" kern="1200" dirty="0" smtClean="0">
                <a:solidFill>
                  <a:schemeClr val="tx1">
                    <a:lumMod val="75000"/>
                    <a:lumOff val="25000"/>
                  </a:schemeClr>
                </a:solidFill>
                <a:effectLst/>
                <a:latin typeface="Arial" charset="0"/>
                <a:ea typeface="+mn-ea"/>
                <a:cs typeface="+mn-cs"/>
              </a:rPr>
              <a:t>staff members, involvement of executive management and millions of dollars in lost sales; all because of an easily preventable full hard disk. This is reactive monitoring, and this is not good.</a:t>
            </a:r>
            <a:endParaRPr lang="en-CA" sz="1000" kern="1200" dirty="0" smtClean="0">
              <a:solidFill>
                <a:schemeClr val="tx1">
                  <a:lumMod val="75000"/>
                  <a:lumOff val="25000"/>
                </a:schemeClr>
              </a:solidFill>
              <a:effectLst/>
              <a:latin typeface="Arial" charset="0"/>
              <a:ea typeface="+mn-ea"/>
              <a:cs typeface="+mn-cs"/>
            </a:endParaRPr>
          </a:p>
          <a:p>
            <a:r>
              <a:rPr lang="en-US" sz="1000" kern="1200" dirty="0" smtClean="0">
                <a:solidFill>
                  <a:schemeClr val="tx1">
                    <a:lumMod val="75000"/>
                    <a:lumOff val="25000"/>
                  </a:schemeClr>
                </a:solidFill>
                <a:effectLst/>
                <a:latin typeface="Arial" charset="0"/>
                <a:ea typeface="+mn-ea"/>
                <a:cs typeface="+mn-cs"/>
              </a:rPr>
              <a:t>Now imagine that your environment never experienced a major outage like this one. What if, for every potentially catastrophic failure, you were informed before the failure occurred? You could take action and circumvent the eventual cause of the major failure before your users were negatively impacted.</a:t>
            </a:r>
            <a:endParaRPr lang="en-CA" sz="1000" kern="1200" dirty="0" smtClean="0">
              <a:solidFill>
                <a:schemeClr val="tx1">
                  <a:lumMod val="75000"/>
                  <a:lumOff val="25000"/>
                </a:schemeClr>
              </a:solidFill>
              <a:effectLst/>
              <a:latin typeface="Arial" charset="0"/>
              <a:ea typeface="+mn-ea"/>
              <a:cs typeface="+mn-cs"/>
            </a:endParaRPr>
          </a:p>
          <a:p>
            <a:r>
              <a:rPr lang="en-US" sz="1000" kern="1200" dirty="0" smtClean="0">
                <a:solidFill>
                  <a:schemeClr val="tx1">
                    <a:lumMod val="75000"/>
                    <a:lumOff val="25000"/>
                  </a:schemeClr>
                </a:solidFill>
                <a:effectLst/>
                <a:latin typeface="Arial" charset="0"/>
                <a:ea typeface="+mn-ea"/>
                <a:cs typeface="+mn-cs"/>
              </a:rPr>
              <a:t>This most recent situation is the ultimate goal of proactive monitoring. Proactive monitoring identifies changes in performance before the changes grow to become problems or outright system failures.</a:t>
            </a:r>
            <a:endParaRPr lang="en-CA" sz="1000" kern="1200" dirty="0" smtClean="0">
              <a:solidFill>
                <a:schemeClr val="tx1">
                  <a:lumMod val="75000"/>
                  <a:lumOff val="25000"/>
                </a:schemeClr>
              </a:solidFill>
              <a:effectLst/>
              <a:latin typeface="Arial" charset="0"/>
              <a:ea typeface="+mn-ea"/>
              <a:cs typeface="+mn-cs"/>
            </a:endParaRPr>
          </a:p>
          <a:p>
            <a:endParaRPr lang="en-CA" dirty="0" smtClean="0">
              <a:solidFill>
                <a:schemeClr val="tx1">
                  <a:lumMod val="75000"/>
                  <a:lumOff val="25000"/>
                </a:schemeClr>
              </a:solidFill>
            </a:endParaRPr>
          </a:p>
          <a:p>
            <a:r>
              <a:rPr lang="en-US" sz="1000" b="1" kern="1200" dirty="0" smtClean="0">
                <a:solidFill>
                  <a:schemeClr val="tx1">
                    <a:lumMod val="75000"/>
                    <a:lumOff val="25000"/>
                  </a:schemeClr>
                </a:solidFill>
                <a:effectLst/>
                <a:latin typeface="Arial" charset="0"/>
                <a:ea typeface="+mn-ea"/>
                <a:cs typeface="+mn-cs"/>
              </a:rPr>
              <a:t>Question:</a:t>
            </a:r>
            <a:r>
              <a:rPr lang="en-US" sz="1000" kern="1200" dirty="0" smtClean="0">
                <a:solidFill>
                  <a:schemeClr val="tx1">
                    <a:lumMod val="75000"/>
                    <a:lumOff val="25000"/>
                  </a:schemeClr>
                </a:solidFill>
                <a:effectLst/>
                <a:latin typeface="Arial" charset="0"/>
                <a:ea typeface="+mn-ea"/>
                <a:cs typeface="+mn-cs"/>
              </a:rPr>
              <a:t> What types of proactive performance monitoring are being performed in your environment?</a:t>
            </a:r>
            <a:endParaRPr lang="en-CA" sz="1000" kern="1200" dirty="0" smtClean="0">
              <a:solidFill>
                <a:schemeClr val="tx1">
                  <a:lumMod val="75000"/>
                  <a:lumOff val="25000"/>
                </a:schemeClr>
              </a:solidFill>
              <a:effectLst/>
              <a:latin typeface="Arial" charset="0"/>
              <a:ea typeface="+mn-ea"/>
              <a:cs typeface="+mn-cs"/>
            </a:endParaRPr>
          </a:p>
          <a:p>
            <a:r>
              <a:rPr lang="en-US" sz="1000" b="1" kern="1200" dirty="0" smtClean="0">
                <a:solidFill>
                  <a:schemeClr val="tx1">
                    <a:lumMod val="75000"/>
                    <a:lumOff val="25000"/>
                  </a:schemeClr>
                </a:solidFill>
                <a:effectLst/>
                <a:latin typeface="Arial" charset="0"/>
                <a:ea typeface="+mn-ea"/>
                <a:cs typeface="+mn-cs"/>
              </a:rPr>
              <a:t>Answer:</a:t>
            </a:r>
            <a:r>
              <a:rPr lang="en-US" sz="1000" kern="1200" dirty="0" smtClean="0">
                <a:solidFill>
                  <a:schemeClr val="tx1">
                    <a:lumMod val="75000"/>
                    <a:lumOff val="25000"/>
                  </a:schemeClr>
                </a:solidFill>
                <a:effectLst/>
                <a:latin typeface="Arial" charset="0"/>
                <a:ea typeface="+mn-ea"/>
                <a:cs typeface="+mn-cs"/>
              </a:rPr>
              <a:t> This is a question designed to facilitate discussion. When students respond, have them identify how the information is being collected, analyzed, and handled.</a:t>
            </a:r>
            <a:endParaRPr lang="en-CA" sz="1000" kern="1200" dirty="0" smtClean="0">
              <a:solidFill>
                <a:schemeClr val="tx1">
                  <a:lumMod val="75000"/>
                  <a:lumOff val="25000"/>
                </a:schemeClr>
              </a:solidFill>
              <a:effectLst/>
              <a:latin typeface="Arial" charset="0"/>
              <a:ea typeface="+mn-ea"/>
              <a:cs typeface="+mn-cs"/>
            </a:endParaRPr>
          </a:p>
          <a:p>
            <a:endParaRPr lang="en-CA" dirty="0">
              <a:solidFill>
                <a:schemeClr val="tx1">
                  <a:lumMod val="75000"/>
                  <a:lumOff val="25000"/>
                </a:schemeClr>
              </a:solidFill>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4</a:t>
            </a:fld>
            <a:endParaRPr lang="en-US" dirty="0"/>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3147141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smtClean="0">
                <a:solidFill>
                  <a:schemeClr val="tx1"/>
                </a:solidFill>
                <a:effectLst/>
                <a:latin typeface="Arial" charset="0"/>
                <a:ea typeface="+mn-ea"/>
                <a:cs typeface="+mn-cs"/>
              </a:rPr>
              <a:t>Numerical performance data by itself has little use as a stand-alone piece of data.</a:t>
            </a:r>
            <a:endParaRPr lang="en-CA" sz="1000" kern="1200" dirty="0" smtClean="0">
              <a:solidFill>
                <a:schemeClr val="tx1"/>
              </a:solidFill>
              <a:effectLst/>
              <a:latin typeface="Arial" charset="0"/>
              <a:ea typeface="+mn-ea"/>
              <a:cs typeface="+mn-cs"/>
            </a:endParaRP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Knowing that right now, a processor </a:t>
            </a:r>
            <a:r>
              <a:rPr lang="en-US" sz="1000" kern="1200" dirty="0" smtClean="0">
                <a:solidFill>
                  <a:srgbClr val="000099"/>
                </a:solidFill>
                <a:effectLst/>
                <a:latin typeface="Arial" charset="0"/>
                <a:ea typeface="+mn-ea"/>
                <a:cs typeface="+mn-cs"/>
              </a:rPr>
              <a:t>in</a:t>
            </a:r>
            <a:r>
              <a:rPr lang="en-US" sz="1000" kern="1200" dirty="0" smtClean="0">
                <a:solidFill>
                  <a:schemeClr val="tx1"/>
                </a:solidFill>
                <a:effectLst/>
                <a:latin typeface="Arial" charset="0"/>
                <a:ea typeface="+mn-ea"/>
                <a:cs typeface="+mn-cs"/>
              </a:rPr>
              <a:t> one of your servers is currently at 80% utilization tells you one thing: that processor is at 80% utilization. You don’t know if has been at 80% utilization for one minute or one week. You don’t know the values of other performance-related data for this server. You don’t know if one application is using the bulk of that 80%, or if it is spread out among multiple applications.</a:t>
            </a: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Relate the points on the slide to the students.</a:t>
            </a:r>
          </a:p>
          <a:p>
            <a:endParaRPr lang="en-US" sz="1000" kern="1200" dirty="0" smtClean="0">
              <a:solidFill>
                <a:schemeClr val="tx1"/>
              </a:solidFill>
              <a:effectLst/>
              <a:latin typeface="Arial" charset="0"/>
              <a:ea typeface="+mn-ea"/>
              <a:cs typeface="+mn-cs"/>
            </a:endParaRPr>
          </a:p>
          <a:p>
            <a:r>
              <a:rPr lang="en-US" sz="1000" kern="1200" dirty="0" smtClean="0">
                <a:solidFill>
                  <a:schemeClr val="tx1"/>
                </a:solidFill>
                <a:effectLst/>
                <a:latin typeface="Arial" charset="0"/>
                <a:ea typeface="+mn-ea"/>
                <a:cs typeface="+mn-cs"/>
              </a:rPr>
              <a:t>Go</a:t>
            </a:r>
            <a:r>
              <a:rPr lang="en-US" sz="1000" kern="1200" baseline="0" dirty="0" smtClean="0">
                <a:solidFill>
                  <a:schemeClr val="tx1"/>
                </a:solidFill>
                <a:effectLst/>
                <a:latin typeface="Arial" charset="0"/>
                <a:ea typeface="+mn-ea"/>
                <a:cs typeface="+mn-cs"/>
              </a:rPr>
              <a:t> through the common performance metrics with the students as listed in the student handbook.</a:t>
            </a:r>
          </a:p>
          <a:p>
            <a:pPr marL="171450" indent="-171450">
              <a:buFont typeface="Arial" pitchFamily="34" charset="0"/>
              <a:buChar char="•"/>
            </a:pPr>
            <a:r>
              <a:rPr lang="en-US" sz="1000" kern="1200" baseline="0" dirty="0" smtClean="0">
                <a:solidFill>
                  <a:schemeClr val="tx1"/>
                </a:solidFill>
                <a:effectLst/>
                <a:latin typeface="Arial" charset="0"/>
                <a:ea typeface="+mn-ea"/>
                <a:cs typeface="+mn-cs"/>
              </a:rPr>
              <a:t>Processor</a:t>
            </a:r>
          </a:p>
          <a:p>
            <a:pPr marL="171450" indent="-171450">
              <a:buFont typeface="Arial" pitchFamily="34" charset="0"/>
              <a:buChar char="•"/>
            </a:pPr>
            <a:r>
              <a:rPr lang="en-US" sz="1000" kern="1200" baseline="0" dirty="0" smtClean="0">
                <a:solidFill>
                  <a:schemeClr val="tx1"/>
                </a:solidFill>
                <a:effectLst/>
                <a:latin typeface="Arial" charset="0"/>
                <a:ea typeface="+mn-ea"/>
                <a:cs typeface="+mn-cs"/>
              </a:rPr>
              <a:t>Memory</a:t>
            </a:r>
          </a:p>
          <a:p>
            <a:pPr marL="171450" indent="-171450">
              <a:buFont typeface="Arial" pitchFamily="34" charset="0"/>
              <a:buChar char="•"/>
            </a:pPr>
            <a:r>
              <a:rPr lang="en-US" sz="1000" kern="1200" baseline="0" dirty="0" smtClean="0">
                <a:solidFill>
                  <a:schemeClr val="tx1"/>
                </a:solidFill>
                <a:effectLst/>
                <a:latin typeface="Arial" charset="0"/>
                <a:ea typeface="+mn-ea"/>
                <a:cs typeface="+mn-cs"/>
              </a:rPr>
              <a:t>Hard Disk</a:t>
            </a:r>
          </a:p>
          <a:p>
            <a:pPr marL="171450" indent="-171450">
              <a:buFont typeface="Arial" pitchFamily="34" charset="0"/>
              <a:buChar char="•"/>
            </a:pPr>
            <a:r>
              <a:rPr lang="en-US" sz="1000" kern="1200" baseline="0" dirty="0" smtClean="0">
                <a:solidFill>
                  <a:schemeClr val="tx1"/>
                </a:solidFill>
                <a:effectLst/>
                <a:latin typeface="Arial" charset="0"/>
                <a:ea typeface="+mn-ea"/>
                <a:cs typeface="+mn-cs"/>
              </a:rPr>
              <a:t>Network</a:t>
            </a:r>
          </a:p>
          <a:p>
            <a:pPr marL="171450" indent="-171450">
              <a:buFont typeface="Arial" pitchFamily="34" charset="0"/>
              <a:buChar char="•"/>
            </a:pPr>
            <a:endParaRPr lang="en-US" sz="1000" kern="1200" baseline="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Question:</a:t>
            </a:r>
            <a:r>
              <a:rPr lang="en-US" sz="1000" kern="1200" dirty="0" smtClean="0">
                <a:solidFill>
                  <a:schemeClr val="tx1"/>
                </a:solidFill>
                <a:effectLst/>
                <a:latin typeface="Arial" charset="0"/>
                <a:ea typeface="+mn-ea"/>
                <a:cs typeface="+mn-cs"/>
              </a:rPr>
              <a:t> Why is it important to re-establish your baseline on a regular schedule?</a:t>
            </a:r>
            <a:endParaRPr lang="en-CA" sz="1000"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Answer</a:t>
            </a:r>
            <a:r>
              <a:rPr lang="en-US" sz="1000" kern="1200" dirty="0" smtClean="0">
                <a:solidFill>
                  <a:schemeClr val="tx1"/>
                </a:solidFill>
                <a:effectLst/>
                <a:latin typeface="Arial" charset="0"/>
                <a:ea typeface="+mn-ea"/>
                <a:cs typeface="+mn-cs"/>
              </a:rPr>
              <a:t>: A baseline is only valid as long as it is a measurement of your current environment. If changes are made to your servers, those changes need to be accounted for in a newly established baseline.</a:t>
            </a:r>
            <a:endParaRPr lang="en-CA" sz="1000" kern="1200" dirty="0" smtClean="0">
              <a:solidFill>
                <a:schemeClr val="tx1"/>
              </a:solidFill>
              <a:effectLst/>
              <a:latin typeface="Arial" charset="0"/>
              <a:ea typeface="+mn-ea"/>
              <a:cs typeface="+mn-cs"/>
            </a:endParaRPr>
          </a:p>
          <a:p>
            <a:pPr marL="0" indent="0">
              <a:buFont typeface="Arial" pitchFamily="34" charset="0"/>
              <a:buNone/>
            </a:pPr>
            <a:endParaRPr lang="en-US" sz="1000" kern="1200" baseline="0" dirty="0" smtClean="0">
              <a:solidFill>
                <a:schemeClr val="tx1"/>
              </a:solidFill>
              <a:effectLst/>
              <a:latin typeface="Arial" charset="0"/>
              <a:ea typeface="+mn-ea"/>
              <a:cs typeface="+mn-cs"/>
            </a:endParaRPr>
          </a:p>
          <a:p>
            <a:endParaRPr lang="en-CA" sz="1000" kern="1200" dirty="0" smtClean="0">
              <a:solidFill>
                <a:schemeClr val="tx1"/>
              </a:solidFill>
              <a:effectLst/>
              <a:latin typeface="Arial" charset="0"/>
              <a:ea typeface="+mn-ea"/>
              <a:cs typeface="+mn-cs"/>
            </a:endParaRPr>
          </a:p>
          <a:p>
            <a:pPr marL="0" indent="0">
              <a:buFont typeface="Arial" pitchFamily="34" charset="0"/>
              <a:buNone/>
            </a:pPr>
            <a:endParaRPr lang="en-CA"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5</a:t>
            </a:fld>
            <a:endParaRPr lang="en-US"/>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3651400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kern="1200" dirty="0" smtClean="0">
                <a:solidFill>
                  <a:schemeClr val="tx1">
                    <a:lumMod val="75000"/>
                    <a:lumOff val="25000"/>
                  </a:schemeClr>
                </a:solidFill>
                <a:effectLst/>
                <a:latin typeface="Arial" charset="0"/>
                <a:ea typeface="+mn-ea"/>
                <a:cs typeface="+mn-cs"/>
              </a:rPr>
              <a:t>Outline the trending</a:t>
            </a:r>
            <a:r>
              <a:rPr lang="en-CA" sz="1000" kern="1200" baseline="0" dirty="0" smtClean="0">
                <a:solidFill>
                  <a:schemeClr val="tx1">
                    <a:lumMod val="75000"/>
                    <a:lumOff val="25000"/>
                  </a:schemeClr>
                </a:solidFill>
                <a:effectLst/>
                <a:latin typeface="Arial" charset="0"/>
                <a:ea typeface="+mn-ea"/>
                <a:cs typeface="+mn-cs"/>
              </a:rPr>
              <a:t> scenarios as listed on the slide.</a:t>
            </a:r>
          </a:p>
          <a:p>
            <a:endParaRPr lang="en-CA" sz="1000" kern="1200" baseline="0" dirty="0" smtClean="0">
              <a:solidFill>
                <a:schemeClr val="tx1">
                  <a:lumMod val="75000"/>
                  <a:lumOff val="25000"/>
                </a:schemeClr>
              </a:solidFill>
              <a:effectLst/>
              <a:latin typeface="Arial" charset="0"/>
              <a:ea typeface="+mn-ea"/>
              <a:cs typeface="+mn-cs"/>
            </a:endParaRPr>
          </a:p>
          <a:p>
            <a:r>
              <a:rPr lang="en-CA" sz="1000" kern="1200" baseline="0" dirty="0" smtClean="0">
                <a:solidFill>
                  <a:schemeClr val="tx1">
                    <a:lumMod val="75000"/>
                    <a:lumOff val="25000"/>
                  </a:schemeClr>
                </a:solidFill>
                <a:effectLst/>
                <a:latin typeface="Arial" charset="0"/>
                <a:ea typeface="+mn-ea"/>
                <a:cs typeface="+mn-cs"/>
              </a:rPr>
              <a:t>Emphasize how important the previous topic of establishing baselines is to the successful execution of monitoring performance trends. You must have adequate baseline and historical information to establish whether or not trends are isolated or persistent.</a:t>
            </a:r>
            <a:endParaRPr lang="en-CA" sz="1000" kern="1200" dirty="0" smtClean="0">
              <a:solidFill>
                <a:schemeClr val="tx1">
                  <a:lumMod val="75000"/>
                  <a:lumOff val="25000"/>
                </a:schemeClr>
              </a:solidFill>
              <a:effectLst/>
              <a:latin typeface="Arial" charset="0"/>
              <a:ea typeface="+mn-ea"/>
              <a:cs typeface="+mn-cs"/>
            </a:endParaRPr>
          </a:p>
          <a:p>
            <a:pPr marL="0" indent="0">
              <a:buFont typeface="Arial" pitchFamily="34" charset="0"/>
              <a:buNone/>
            </a:pPr>
            <a:endParaRPr lang="en-CA" dirty="0" smtClean="0">
              <a:solidFill>
                <a:schemeClr val="tx1">
                  <a:lumMod val="75000"/>
                  <a:lumOff val="25000"/>
                </a:schemeClr>
              </a:solidFill>
            </a:endParaRPr>
          </a:p>
          <a:p>
            <a:pPr marL="0" indent="0">
              <a:buFont typeface="Arial" pitchFamily="34" charset="0"/>
              <a:buNone/>
            </a:pPr>
            <a:r>
              <a:rPr lang="en-CA" dirty="0" smtClean="0">
                <a:solidFill>
                  <a:schemeClr val="tx1">
                    <a:lumMod val="75000"/>
                    <a:lumOff val="25000"/>
                  </a:schemeClr>
                </a:solidFill>
              </a:rPr>
              <a:t>Stress</a:t>
            </a:r>
            <a:r>
              <a:rPr lang="en-CA" baseline="0" dirty="0" smtClean="0">
                <a:solidFill>
                  <a:schemeClr val="tx1">
                    <a:lumMod val="75000"/>
                    <a:lumOff val="25000"/>
                  </a:schemeClr>
                </a:solidFill>
              </a:rPr>
              <a:t> the importance of using performance trend reports to aid in capacity management planning.</a:t>
            </a:r>
          </a:p>
          <a:p>
            <a:pPr marL="0" indent="0">
              <a:buFont typeface="Arial" pitchFamily="34" charset="0"/>
              <a:buNone/>
            </a:pPr>
            <a:endParaRPr lang="en-CA" baseline="0" dirty="0" smtClean="0">
              <a:solidFill>
                <a:schemeClr val="tx1">
                  <a:lumMod val="75000"/>
                  <a:lumOff val="25000"/>
                </a:schemeClr>
              </a:solidFill>
            </a:endParaRPr>
          </a:p>
          <a:p>
            <a:pPr marL="0" indent="0">
              <a:buFont typeface="Arial" pitchFamily="34" charset="0"/>
              <a:buNone/>
            </a:pPr>
            <a:r>
              <a:rPr lang="en-CA" baseline="0" dirty="0" smtClean="0">
                <a:solidFill>
                  <a:schemeClr val="tx1">
                    <a:lumMod val="75000"/>
                    <a:lumOff val="25000"/>
                  </a:schemeClr>
                </a:solidFill>
              </a:rPr>
              <a:t>Performance trend reports can help administrators to anticipate growth and changes necessary in the server environment.</a:t>
            </a:r>
            <a:endParaRPr lang="en-CA" dirty="0">
              <a:solidFill>
                <a:schemeClr val="tx1">
                  <a:lumMod val="75000"/>
                  <a:lumOff val="25000"/>
                </a:schemeClr>
              </a:solidFill>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6</a:t>
            </a:fld>
            <a:endParaRPr lang="en-US"/>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2247451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solidFill>
                  <a:schemeClr val="tx1">
                    <a:lumMod val="75000"/>
                    <a:lumOff val="25000"/>
                  </a:schemeClr>
                </a:solidFill>
              </a:rPr>
              <a:t>Performance</a:t>
            </a:r>
            <a:r>
              <a:rPr lang="en-CA" baseline="0" dirty="0" smtClean="0">
                <a:solidFill>
                  <a:schemeClr val="tx1">
                    <a:lumMod val="75000"/>
                    <a:lumOff val="25000"/>
                  </a:schemeClr>
                </a:solidFill>
              </a:rPr>
              <a:t> optimization is not always a result of a problem or issue, often it is performed to better utilize resources and hardware.</a:t>
            </a:r>
          </a:p>
          <a:p>
            <a:endParaRPr lang="en-CA" baseline="0" dirty="0" smtClean="0">
              <a:solidFill>
                <a:schemeClr val="tx1">
                  <a:lumMod val="75000"/>
                  <a:lumOff val="25000"/>
                </a:schemeClr>
              </a:solidFill>
            </a:endParaRPr>
          </a:p>
          <a:p>
            <a:r>
              <a:rPr lang="en-CA" baseline="0" dirty="0" smtClean="0">
                <a:solidFill>
                  <a:schemeClr val="tx1">
                    <a:lumMod val="75000"/>
                    <a:lumOff val="25000"/>
                  </a:schemeClr>
                </a:solidFill>
              </a:rPr>
              <a:t>The most important aspect of this topic is that the modifications made for performance optimization must be controlled and isolated. You have to be able to observe and document both the changes and results, especially when the change may affect multiple components or aspects of the system.</a:t>
            </a:r>
          </a:p>
          <a:p>
            <a:endParaRPr lang="en-CA" baseline="0" dirty="0" smtClean="0">
              <a:solidFill>
                <a:schemeClr val="tx1">
                  <a:lumMod val="75000"/>
                  <a:lumOff val="25000"/>
                </a:schemeClr>
              </a:solidFill>
            </a:endParaRPr>
          </a:p>
          <a:p>
            <a:r>
              <a:rPr lang="en-CA" baseline="0" dirty="0" smtClean="0">
                <a:solidFill>
                  <a:schemeClr val="tx1">
                    <a:lumMod val="75000"/>
                    <a:lumOff val="25000"/>
                  </a:schemeClr>
                </a:solidFill>
              </a:rPr>
              <a:t>In most cases, change management procedures should be put into place, even if very rudimentary, to help mitigate potentially unwanted results from changes that may affect users or systems outside of your scope or knowledge.</a:t>
            </a:r>
            <a:endParaRPr lang="en-CA" dirty="0">
              <a:solidFill>
                <a:schemeClr val="tx1">
                  <a:lumMod val="75000"/>
                  <a:lumOff val="25000"/>
                </a:schemeClr>
              </a:solidFill>
            </a:endParaRPr>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7</a:t>
            </a:fld>
            <a:endParaRPr lang="en-US"/>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878743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Explain</a:t>
            </a:r>
            <a:r>
              <a:rPr lang="en-CA" baseline="0" dirty="0" smtClean="0"/>
              <a:t> to students the core benefits of monitoring with SCOM.</a:t>
            </a:r>
          </a:p>
          <a:p>
            <a:endParaRPr lang="en-CA" baseline="0" dirty="0" smtClean="0"/>
          </a:p>
          <a:p>
            <a:r>
              <a:rPr lang="en-CA" baseline="0" dirty="0" smtClean="0"/>
              <a:t>Identify the primary components of SCOM management packs as listed on the slide and how each one contributes to the application of environment monitoring.</a:t>
            </a:r>
          </a:p>
          <a:p>
            <a:endParaRPr lang="en-CA" baseline="0" dirty="0" smtClean="0"/>
          </a:p>
          <a:p>
            <a:r>
              <a:rPr lang="en-CA" b="1" i="1" baseline="0" dirty="0" smtClean="0"/>
              <a:t>Reference</a:t>
            </a:r>
          </a:p>
          <a:p>
            <a:pPr lvl="0">
              <a:defRPr/>
            </a:pPr>
            <a:r>
              <a:rPr lang="en-US" sz="1000" kern="1200" dirty="0" smtClean="0">
                <a:solidFill>
                  <a:schemeClr val="tx1"/>
                </a:solidFill>
                <a:effectLst/>
                <a:latin typeface="Arial" charset="0"/>
                <a:ea typeface="+mn-ea"/>
                <a:cs typeface="+mn-cs"/>
              </a:rPr>
              <a:t>Managing Management Packs</a:t>
            </a:r>
            <a:br>
              <a:rPr lang="en-US" sz="1000" kern="1200" dirty="0" smtClean="0">
                <a:solidFill>
                  <a:schemeClr val="tx1"/>
                </a:solidFill>
                <a:effectLst/>
                <a:latin typeface="Arial" charset="0"/>
                <a:ea typeface="+mn-ea"/>
                <a:cs typeface="+mn-cs"/>
              </a:rPr>
            </a:br>
            <a:r>
              <a:rPr lang="en-US" dirty="0"/>
              <a:t>http://go.microsoft.com/fwlink/?LinkID=224601</a:t>
            </a:r>
            <a:endParaRPr lang="en-CA" sz="1000" kern="1200" dirty="0" smtClean="0">
              <a:solidFill>
                <a:schemeClr val="tx1"/>
              </a:solidFill>
              <a:effectLst/>
              <a:latin typeface="Arial" charset="0"/>
              <a:ea typeface="+mn-ea"/>
              <a:cs typeface="+mn-cs"/>
            </a:endParaRPr>
          </a:p>
          <a:p>
            <a:endParaRPr lang="en-CA" baseline="0" dirty="0" smtClean="0"/>
          </a:p>
          <a:p>
            <a:endParaRPr lang="en-CA" baseline="0" dirty="0" smtClean="0"/>
          </a:p>
        </p:txBody>
      </p:sp>
      <p:sp>
        <p:nvSpPr>
          <p:cNvPr id="4" name="Slide Number Placeholder 3"/>
          <p:cNvSpPr>
            <a:spLocks noGrp="1"/>
          </p:cNvSpPr>
          <p:nvPr>
            <p:ph type="sldNum" sz="quarter" idx="10"/>
          </p:nvPr>
        </p:nvSpPr>
        <p:spPr/>
        <p:txBody>
          <a:bodyPr/>
          <a:lstStyle/>
          <a:p>
            <a:pPr>
              <a:defRPr/>
            </a:pPr>
            <a:fld id="{DCCEFC8F-1EBC-43E5-886D-F0A9AD3E9B6F}" type="slidenum">
              <a:rPr lang="en-US" smtClean="0"/>
              <a:pPr>
                <a:defRPr/>
              </a:pPr>
              <a:t>8</a:t>
            </a:fld>
            <a:endParaRPr lang="en-US"/>
          </a:p>
        </p:txBody>
      </p:sp>
      <p:sp>
        <p:nvSpPr>
          <p:cNvPr id="5" name="Header Placeholder 4"/>
          <p:cNvSpPr>
            <a:spLocks noGrp="1"/>
          </p:cNvSpPr>
          <p:nvPr>
            <p:ph type="hdr" sz="quarter" idx="11"/>
          </p:nvPr>
        </p:nvSpPr>
        <p:spPr/>
        <p:txBody>
          <a:bodyPr/>
          <a:lstStyle/>
          <a:p>
            <a:r>
              <a:rPr lang="en-US" smtClean="0"/>
              <a:t>Module 13: Planning Performance and Event Monitoring</a:t>
            </a:r>
            <a:endParaRPr lang="en-US" dirty="0"/>
          </a:p>
        </p:txBody>
      </p:sp>
      <p:sp>
        <p:nvSpPr>
          <p:cNvPr id="6" name="Date Placeholder 5"/>
          <p:cNvSpPr>
            <a:spLocks noGrp="1"/>
          </p:cNvSpPr>
          <p:nvPr>
            <p:ph type="dt" idx="12"/>
          </p:nvPr>
        </p:nvSpPr>
        <p:spPr/>
        <p:txBody>
          <a:bodyPr/>
          <a:lstStyle/>
          <a:p>
            <a:pPr>
              <a:defRPr/>
            </a:pPr>
            <a:r>
              <a:rPr lang="en-US" smtClean="0"/>
              <a:t>Course 6433A</a:t>
            </a:r>
            <a:endParaRPr lang="en-US" dirty="0"/>
          </a:p>
        </p:txBody>
      </p:sp>
    </p:spTree>
    <p:extLst>
      <p:ext uri="{BB962C8B-B14F-4D97-AF65-F5344CB8AC3E}">
        <p14:creationId xmlns:p14="http://schemas.microsoft.com/office/powerpoint/2010/main" val="878743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itchFamily="34" charset="0"/>
              </a:defRPr>
            </a:lvl1pPr>
            <a:lvl2pPr marL="742950" indent="-285750">
              <a:defRPr b="1">
                <a:solidFill>
                  <a:schemeClr val="tx1"/>
                </a:solidFill>
                <a:latin typeface="Verdana" pitchFamily="34" charset="0"/>
              </a:defRPr>
            </a:lvl2pPr>
            <a:lvl3pPr marL="1143000" indent="-228600">
              <a:defRPr b="1">
                <a:solidFill>
                  <a:schemeClr val="tx1"/>
                </a:solidFill>
                <a:latin typeface="Verdana" pitchFamily="34" charset="0"/>
              </a:defRPr>
            </a:lvl3pPr>
            <a:lvl4pPr marL="1600200" indent="-228600">
              <a:defRPr b="1">
                <a:solidFill>
                  <a:schemeClr val="tx1"/>
                </a:solidFill>
                <a:latin typeface="Verdana" pitchFamily="34" charset="0"/>
              </a:defRPr>
            </a:lvl4pPr>
            <a:lvl5pPr marL="2057400" indent="-228600">
              <a:defRPr b="1">
                <a:solidFill>
                  <a:schemeClr val="tx1"/>
                </a:solidFill>
                <a:latin typeface="Verdana" pitchFamily="34" charset="0"/>
              </a:defRPr>
            </a:lvl5pPr>
            <a:lvl6pPr marL="2514600" indent="-228600" algn="ctr" eaLnBrk="0" fontAlgn="base" hangingPunct="0">
              <a:spcBef>
                <a:spcPct val="0"/>
              </a:spcBef>
              <a:spcAft>
                <a:spcPct val="0"/>
              </a:spcAft>
              <a:defRPr b="1">
                <a:solidFill>
                  <a:schemeClr val="tx1"/>
                </a:solidFill>
                <a:latin typeface="Verdana" pitchFamily="34" charset="0"/>
              </a:defRPr>
            </a:lvl6pPr>
            <a:lvl7pPr marL="2971800" indent="-228600" algn="ctr" eaLnBrk="0" fontAlgn="base" hangingPunct="0">
              <a:spcBef>
                <a:spcPct val="0"/>
              </a:spcBef>
              <a:spcAft>
                <a:spcPct val="0"/>
              </a:spcAft>
              <a:defRPr b="1">
                <a:solidFill>
                  <a:schemeClr val="tx1"/>
                </a:solidFill>
                <a:latin typeface="Verdana" pitchFamily="34" charset="0"/>
              </a:defRPr>
            </a:lvl7pPr>
            <a:lvl8pPr marL="3429000" indent="-228600" algn="ctr" eaLnBrk="0" fontAlgn="base" hangingPunct="0">
              <a:spcBef>
                <a:spcPct val="0"/>
              </a:spcBef>
              <a:spcAft>
                <a:spcPct val="0"/>
              </a:spcAft>
              <a:defRPr b="1">
                <a:solidFill>
                  <a:schemeClr val="tx1"/>
                </a:solidFill>
                <a:latin typeface="Verdana" pitchFamily="34" charset="0"/>
              </a:defRPr>
            </a:lvl8pPr>
            <a:lvl9pPr marL="3886200" indent="-228600" algn="ctr" eaLnBrk="0" fontAlgn="base" hangingPunct="0">
              <a:spcBef>
                <a:spcPct val="0"/>
              </a:spcBef>
              <a:spcAft>
                <a:spcPct val="0"/>
              </a:spcAft>
              <a:defRPr b="1">
                <a:solidFill>
                  <a:schemeClr val="tx1"/>
                </a:solidFill>
                <a:latin typeface="Verdana" pitchFamily="34" charset="0"/>
              </a:defRPr>
            </a:lvl9pPr>
          </a:lstStyle>
          <a:p>
            <a:fld id="{46AE78BA-67AB-471D-B711-49450D4EAD10}" type="slidenum">
              <a:rPr lang="en-US" b="0" smtClean="0">
                <a:latin typeface="Arial" charset="0"/>
              </a:rPr>
              <a:pPr/>
              <a:t>9</a:t>
            </a:fld>
            <a:endParaRPr lang="en-US" b="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66750" y="2360613"/>
            <a:ext cx="6086475" cy="639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kern="1200" dirty="0">
              <a:solidFill>
                <a:schemeClr val="tx1"/>
              </a:solidFill>
              <a:effectLst/>
              <a:latin typeface="Arial" charset="0"/>
              <a:ea typeface="+mn-ea"/>
              <a:cs typeface="+mn-cs"/>
            </a:endParaRPr>
          </a:p>
        </p:txBody>
      </p:sp>
      <p:sp>
        <p:nvSpPr>
          <p:cNvPr id="5" name="Rectangle 2"/>
          <p:cNvSpPr>
            <a:spLocks noGrp="1" noChangeArrowheads="1"/>
          </p:cNvSpPr>
          <p:nvPr>
            <p:ph type="hdr" sz="quarter"/>
          </p:nvPr>
        </p:nvSpPr>
        <p:spPr bwMode="auto">
          <a:xfrm>
            <a:off x="0" y="238125"/>
            <a:ext cx="3038475" cy="347663"/>
          </a:xfrm>
          <a:prstGeom prst="rect">
            <a:avLst/>
          </a:prstGeom>
          <a:noFill/>
          <a:ln w="9525">
            <a:noFill/>
            <a:miter lim="800000"/>
            <a:headEnd/>
            <a:tailEnd/>
          </a:ln>
          <a:effectLst/>
        </p:spPr>
        <p:txBody>
          <a:bodyPr vert="horz" wrap="square" lIns="91440" tIns="0" rIns="91440" bIns="0" numCol="1" anchor="t" anchorCtr="0" compatLnSpc="1">
            <a:prstTxWarp prst="textNoShape">
              <a:avLst/>
            </a:prstTxWarp>
          </a:bodyPr>
          <a:lstStyle>
            <a:lvl1pPr algn="l" eaLnBrk="1" hangingPunct="1">
              <a:defRPr sz="1200">
                <a:solidFill>
                  <a:srgbClr val="336699"/>
                </a:solidFill>
                <a:latin typeface="Arial" charset="0"/>
                <a:cs typeface="+mn-cs"/>
              </a:defRPr>
            </a:lvl1pPr>
          </a:lstStyle>
          <a:p>
            <a:r>
              <a:rPr lang="en-US" smtClean="0"/>
              <a:t>Module 13: Planning Performance and Event Monitoring</a:t>
            </a:r>
            <a:endParaRPr lang="en-US" dirty="0"/>
          </a:p>
        </p:txBody>
      </p:sp>
      <p:sp>
        <p:nvSpPr>
          <p:cNvPr id="6" name="Rectangle 3"/>
          <p:cNvSpPr>
            <a:spLocks noGrp="1" noChangeArrowheads="1"/>
          </p:cNvSpPr>
          <p:nvPr>
            <p:ph type="dt" idx="1"/>
          </p:nvPr>
        </p:nvSpPr>
        <p:spPr bwMode="auto">
          <a:xfrm>
            <a:off x="0" y="0"/>
            <a:ext cx="3038475" cy="222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cs typeface="+mn-cs"/>
              </a:defRPr>
            </a:lvl1pPr>
          </a:lstStyle>
          <a:p>
            <a:pPr>
              <a:defRPr/>
            </a:pPr>
            <a:r>
              <a:rPr lang="en-US" smtClean="0"/>
              <a:t>Course 6433A</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ckgrd_3.jpg"/>
          <p:cNvPicPr>
            <a:picLocks noChangeAspect="1"/>
          </p:cNvPicPr>
          <p:nvPr/>
        </p:nvPicPr>
        <p:blipFill>
          <a:blip r:embed="rId2" cstate="print"/>
          <a:srcRect/>
          <a:stretch>
            <a:fillRect/>
          </a:stretch>
        </p:blipFill>
        <p:spPr bwMode="auto">
          <a:xfrm>
            <a:off x="-182563" y="0"/>
            <a:ext cx="9326563" cy="6858000"/>
          </a:xfrm>
          <a:prstGeom prst="rect">
            <a:avLst/>
          </a:prstGeom>
          <a:noFill/>
          <a:ln w="9525">
            <a:noFill/>
            <a:miter lim="800000"/>
            <a:headEnd/>
            <a:tailEnd/>
          </a:ln>
        </p:spPr>
      </p:pic>
      <p:sp>
        <p:nvSpPr>
          <p:cNvPr id="726019" name="Rectangle 3"/>
          <p:cNvSpPr>
            <a:spLocks noGrp="1" noChangeArrowheads="1"/>
          </p:cNvSpPr>
          <p:nvPr>
            <p:ph type="ctrTitle" sz="quarter"/>
          </p:nvPr>
        </p:nvSpPr>
        <p:spPr>
          <a:xfrm>
            <a:off x="0" y="804863"/>
            <a:ext cx="7527925" cy="2073275"/>
          </a:xfrm>
          <a:ln algn="ctr"/>
        </p:spPr>
        <p:txBody>
          <a:bodyPr tIns="0" rIns="0" bIns="0">
            <a:spAutoFit/>
          </a:bodyPr>
          <a:lstStyle>
            <a:lvl1pPr algn="r">
              <a:spcBef>
                <a:spcPct val="60000"/>
              </a:spcBef>
              <a:buClr>
                <a:schemeClr val="hlink"/>
              </a:buClr>
              <a:buSzPct val="90000"/>
              <a:buFontTx/>
              <a:buNone/>
              <a:defRPr sz="8000">
                <a:latin typeface="Segoe Light" pitchFamily="34" charset="0"/>
              </a:defRPr>
            </a:lvl1pPr>
          </a:lstStyle>
          <a:p>
            <a:r>
              <a:rPr lang="en-US" smtClean="0"/>
              <a:t>Click to edit Master title style</a:t>
            </a:r>
            <a:endParaRPr lang="en-US"/>
          </a:p>
        </p:txBody>
      </p:sp>
      <p:sp>
        <p:nvSpPr>
          <p:cNvPr id="726020" name="Rectangle 4"/>
          <p:cNvSpPr>
            <a:spLocks noGrp="1" noChangeArrowheads="1"/>
          </p:cNvSpPr>
          <p:nvPr>
            <p:ph type="subTitle" sz="quarter" idx="1"/>
          </p:nvPr>
        </p:nvSpPr>
        <p:spPr>
          <a:xfrm>
            <a:off x="3448050" y="2720975"/>
            <a:ext cx="4152900" cy="1030288"/>
          </a:xfrm>
        </p:spPr>
        <p:txBody>
          <a:bodyPr lIns="91440" tIns="45720" rIns="91440" bIns="45720"/>
          <a:lstStyle>
            <a:lvl1pPr marL="0" indent="0" algn="r">
              <a:lnSpc>
                <a:spcPct val="95000"/>
              </a:lnSpc>
              <a:spcBef>
                <a:spcPct val="60000"/>
              </a:spcBef>
              <a:buFontTx/>
              <a:buNone/>
              <a:defRPr sz="2600">
                <a:latin typeface="Segoe Semibold" pitchFamily="34" charset="0"/>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bckgrd_2.jpg"/>
          <p:cNvPicPr>
            <a:picLocks noChangeAspect="1"/>
          </p:cNvPicPr>
          <p:nvPr/>
        </p:nvPicPr>
        <p:blipFill>
          <a:blip r:embed="rId13" cstate="print"/>
          <a:srcRect/>
          <a:stretch>
            <a:fillRect/>
          </a:stretch>
        </p:blipFill>
        <p:spPr bwMode="auto">
          <a:xfrm>
            <a:off x="0" y="6529388"/>
            <a:ext cx="9144000" cy="328612"/>
          </a:xfrm>
          <a:prstGeom prst="rect">
            <a:avLst/>
          </a:prstGeom>
          <a:noFill/>
          <a:ln w="9525">
            <a:noFill/>
            <a:miter lim="800000"/>
            <a:headEnd/>
            <a:tailEnd/>
          </a:ln>
        </p:spPr>
      </p:pic>
      <p:pic>
        <p:nvPicPr>
          <p:cNvPr id="1027" name="Picture 6" descr="bckgrd_1.jpg"/>
          <p:cNvPicPr>
            <a:picLocks noChangeAspect="1"/>
          </p:cNvPicPr>
          <p:nvPr/>
        </p:nvPicPr>
        <p:blipFill>
          <a:blip r:embed="rId14" cstate="print"/>
          <a:srcRect/>
          <a:stretch>
            <a:fillRect/>
          </a:stretch>
        </p:blipFill>
        <p:spPr bwMode="auto">
          <a:xfrm>
            <a:off x="0" y="0"/>
            <a:ext cx="9144000" cy="701675"/>
          </a:xfrm>
          <a:prstGeom prst="rect">
            <a:avLst/>
          </a:prstGeom>
          <a:noFill/>
          <a:ln w="9525">
            <a:noFill/>
            <a:miter lim="800000"/>
            <a:headEnd/>
            <a:tailEnd/>
          </a:ln>
        </p:spPr>
      </p:pic>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0"/>
            <a:ext cx="7773988" cy="741363"/>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lvl="0"/>
            <a:r>
              <a:rPr lang="en-US" smtClean="0"/>
              <a:t>Slide Title</a:t>
            </a:r>
          </a:p>
        </p:txBody>
      </p:sp>
      <p:sp>
        <p:nvSpPr>
          <p:cNvPr id="1030" name="Rectangle 5"/>
          <p:cNvSpPr>
            <a:spLocks noGrp="1" noChangeArrowheads="1"/>
          </p:cNvSpPr>
          <p:nvPr>
            <p:ph type="body" idx="1"/>
          </p:nvPr>
        </p:nvSpPr>
        <p:spPr bwMode="auto">
          <a:xfrm>
            <a:off x="458788" y="992188"/>
            <a:ext cx="7751762" cy="43862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iming>
    <p:tnLst>
      <p:par>
        <p:cTn id="1" dur="indefinite" restart="never" nodeType="tmRoot"/>
      </p:par>
    </p:tnLst>
  </p:timing>
  <p:txStyles>
    <p:titleStyle>
      <a:lvl1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mj-lt"/>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sz="quarter" idx="1"/>
          </p:nvPr>
        </p:nvSpPr>
        <p:spPr>
          <a:xfrm>
            <a:off x="3469315" y="2465793"/>
            <a:ext cx="4152900" cy="1829759"/>
          </a:xfrm>
        </p:spPr>
        <p:txBody>
          <a:bodyPr/>
          <a:lstStyle/>
          <a:p>
            <a:r>
              <a:rPr lang="en-CA" dirty="0"/>
              <a:t>Module </a:t>
            </a:r>
            <a:r>
              <a:rPr lang="en-CA" dirty="0" smtClean="0"/>
              <a:t>13</a:t>
            </a:r>
          </a:p>
          <a:p>
            <a:r>
              <a:rPr lang="en-US" dirty="0"/>
              <a:t>Planning Performance and Event Monitoring </a:t>
            </a:r>
          </a:p>
          <a:p>
            <a:r>
              <a:rPr lang="en-US" dirty="0"/>
              <a:t> </a:t>
            </a:r>
            <a:endParaRPr lang="en-US" dirty="0" smtClean="0"/>
          </a:p>
        </p:txBody>
      </p:sp>
    </p:spTree>
    <p:extLst>
      <p:ext uri="{BB962C8B-B14F-4D97-AF65-F5344CB8AC3E}">
        <p14:creationId xmlns:p14="http://schemas.microsoft.com/office/powerpoint/2010/main" val="1368927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Centralized Event Management</a:t>
            </a:r>
            <a:endParaRPr lang="en-GB" dirty="0"/>
          </a:p>
        </p:txBody>
      </p:sp>
      <p:sp>
        <p:nvSpPr>
          <p:cNvPr id="5" name="AutoShape 4"/>
          <p:cNvSpPr>
            <a:spLocks noChangeArrowheads="1"/>
          </p:cNvSpPr>
          <p:nvPr/>
        </p:nvSpPr>
        <p:spPr bwMode="auto">
          <a:xfrm>
            <a:off x="214313" y="1130851"/>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Centralized event management takes events from multiple servers and centrally stores them on another server</a:t>
            </a:r>
            <a:endParaRPr lang="en-US" dirty="0">
              <a:cs typeface="Arial" charset="0"/>
            </a:endParaRPr>
          </a:p>
        </p:txBody>
      </p:sp>
      <p:sp>
        <p:nvSpPr>
          <p:cNvPr id="6" name="AutoShape 12"/>
          <p:cNvSpPr>
            <a:spLocks noChangeArrowheads="1"/>
          </p:cNvSpPr>
          <p:nvPr/>
        </p:nvSpPr>
        <p:spPr bwMode="auto">
          <a:xfrm>
            <a:off x="220663" y="2536627"/>
            <a:ext cx="8705850" cy="2388078"/>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400" dirty="0" smtClean="0">
                <a:ea typeface="PMingLiU" pitchFamily="18" charset="-120"/>
              </a:rPr>
              <a:t>Benefits of centralized event management:</a:t>
            </a:r>
            <a:endParaRPr lang="en-GB" sz="1400" dirty="0">
              <a:ea typeface="PMingLiU" pitchFamily="18" charset="-120"/>
            </a:endParaRPr>
          </a:p>
        </p:txBody>
      </p:sp>
      <p:grpSp>
        <p:nvGrpSpPr>
          <p:cNvPr id="7" name="Group 18"/>
          <p:cNvGrpSpPr>
            <a:grpSpLocks/>
          </p:cNvGrpSpPr>
          <p:nvPr/>
        </p:nvGrpSpPr>
        <p:grpSpPr bwMode="auto">
          <a:xfrm>
            <a:off x="400049" y="2912865"/>
            <a:ext cx="8320617" cy="500804"/>
            <a:chOff x="757238" y="4884425"/>
            <a:chExt cx="8064501" cy="641350"/>
          </a:xfrm>
        </p:grpSpPr>
        <p:sp>
          <p:nvSpPr>
            <p:cNvPr id="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Consolidation</a:t>
              </a:r>
              <a:endParaRPr lang="en-GB" sz="1400" dirty="0"/>
            </a:p>
          </p:txBody>
        </p:sp>
        <p:sp>
          <p:nvSpPr>
            <p:cNvPr id="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grpSp>
        <p:nvGrpSpPr>
          <p:cNvPr id="10" name="Group 18"/>
          <p:cNvGrpSpPr>
            <a:grpSpLocks/>
          </p:cNvGrpSpPr>
          <p:nvPr/>
        </p:nvGrpSpPr>
        <p:grpSpPr bwMode="auto">
          <a:xfrm>
            <a:off x="400049" y="4233667"/>
            <a:ext cx="8320617" cy="500804"/>
            <a:chOff x="757238" y="4884425"/>
            <a:chExt cx="8064501" cy="641350"/>
          </a:xfrm>
        </p:grpSpPr>
        <p:sp>
          <p:nvSpPr>
            <p:cNvPr id="11"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Providing relative </a:t>
              </a:r>
              <a:r>
                <a:rPr lang="en-CA" sz="1400" dirty="0"/>
                <a:t>c</a:t>
              </a:r>
              <a:r>
                <a:rPr lang="en-CA" sz="1400" dirty="0" smtClean="0"/>
                <a:t>ontext</a:t>
              </a:r>
              <a:endParaRPr lang="en-GB" sz="1400" dirty="0"/>
            </a:p>
          </p:txBody>
        </p:sp>
        <p:sp>
          <p:nvSpPr>
            <p:cNvPr id="12"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grpSp>
        <p:nvGrpSpPr>
          <p:cNvPr id="13" name="Group 18"/>
          <p:cNvGrpSpPr>
            <a:grpSpLocks/>
          </p:cNvGrpSpPr>
          <p:nvPr/>
        </p:nvGrpSpPr>
        <p:grpSpPr bwMode="auto">
          <a:xfrm>
            <a:off x="413279" y="3585375"/>
            <a:ext cx="8320617" cy="500804"/>
            <a:chOff x="757238" y="4884425"/>
            <a:chExt cx="8064501" cy="641350"/>
          </a:xfrm>
        </p:grpSpPr>
        <p:sp>
          <p:nvSpPr>
            <p:cNvPr id="14"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Availability</a:t>
              </a:r>
              <a:endParaRPr lang="en-GB" sz="1400" dirty="0"/>
            </a:p>
          </p:txBody>
        </p:sp>
        <p:sp>
          <p:nvSpPr>
            <p:cNvPr id="1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097885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 Log Filters</a:t>
            </a:r>
            <a:endParaRPr lang="en-GB" dirty="0"/>
          </a:p>
        </p:txBody>
      </p:sp>
      <p:sp>
        <p:nvSpPr>
          <p:cNvPr id="5" name="AutoShape 4"/>
          <p:cNvSpPr>
            <a:spLocks noChangeArrowheads="1"/>
          </p:cNvSpPr>
          <p:nvPr/>
        </p:nvSpPr>
        <p:spPr bwMode="auto">
          <a:xfrm>
            <a:off x="227013" y="1013286"/>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The Event Viewer’s filtering capability allows you to view only the events and information that apply to your situation</a:t>
            </a:r>
            <a:endParaRPr lang="en-US" dirty="0">
              <a:cs typeface="Arial" charset="0"/>
            </a:endParaRPr>
          </a:p>
        </p:txBody>
      </p:sp>
      <p:sp>
        <p:nvSpPr>
          <p:cNvPr id="17" name="AutoShape 4"/>
          <p:cNvSpPr>
            <a:spLocks noChangeArrowheads="1"/>
          </p:cNvSpPr>
          <p:nvPr/>
        </p:nvSpPr>
        <p:spPr bwMode="auto">
          <a:xfrm>
            <a:off x="227013" y="5123732"/>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Custom views allow you to create and save persistent filters that can be applied to live event logs</a:t>
            </a:r>
            <a:endParaRPr lang="en-US" dirty="0">
              <a:cs typeface="Arial"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085" y="2049741"/>
            <a:ext cx="497561" cy="811025"/>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0738" y="4172407"/>
            <a:ext cx="521578" cy="848884"/>
          </a:xfrm>
          <a:prstGeom prst="rect">
            <a:avLst/>
          </a:prstGeom>
        </p:spPr>
      </p:pic>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9575" y="2049741"/>
            <a:ext cx="497561" cy="811025"/>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8065" y="2049741"/>
            <a:ext cx="497561" cy="811025"/>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6555" y="2049741"/>
            <a:ext cx="497561" cy="811025"/>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5045" y="2049741"/>
            <a:ext cx="497561" cy="811025"/>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3535" y="2049741"/>
            <a:ext cx="497561" cy="811025"/>
          </a:xfrm>
          <a:prstGeom prst="rect">
            <a:avLst/>
          </a:prstGeom>
        </p:spPr>
      </p:pic>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2025" y="2049741"/>
            <a:ext cx="497561" cy="811025"/>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0515" y="2049741"/>
            <a:ext cx="497561" cy="811025"/>
          </a:xfrm>
          <a:prstGeom prst="rect">
            <a:avLst/>
          </a:prstGeom>
        </p:spPr>
      </p:pic>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9005" y="2049741"/>
            <a:ext cx="497561" cy="811025"/>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7499" y="2049741"/>
            <a:ext cx="497561" cy="811025"/>
          </a:xfrm>
          <a:prstGeom prst="rect">
            <a:avLst/>
          </a:prstGeom>
        </p:spPr>
      </p:pic>
      <p:cxnSp>
        <p:nvCxnSpPr>
          <p:cNvPr id="30" name="Straight Connector 29"/>
          <p:cNvCxnSpPr/>
          <p:nvPr/>
        </p:nvCxnSpPr>
        <p:spPr bwMode="auto">
          <a:xfrm flipV="1">
            <a:off x="4882315" y="2952206"/>
            <a:ext cx="3122745" cy="378824"/>
          </a:xfrm>
          <a:prstGeom prst="line">
            <a:avLst/>
          </a:prstGeom>
          <a:gradFill rotWithShape="1">
            <a:gsLst>
              <a:gs pos="0">
                <a:srgbClr val="E4CD9A"/>
              </a:gs>
              <a:gs pos="100000">
                <a:srgbClr val="EEEFD7"/>
              </a:gs>
            </a:gsLst>
            <a:lin ang="2700000" scaled="1"/>
          </a:gradFill>
          <a:ln w="9525" cap="flat" cmpd="sng" algn="ctr">
            <a:solidFill>
              <a:schemeClr val="tx1"/>
            </a:solidFill>
            <a:prstDash val="solid"/>
            <a:round/>
            <a:headEnd type="none" w="med" len="med"/>
            <a:tailEnd type="none" w="med" len="med"/>
          </a:ln>
          <a:effectLst>
            <a:outerShdw dist="35921" dir="2700000" algn="ctr" rotWithShape="0">
              <a:srgbClr val="AFAFAF"/>
            </a:outerShdw>
          </a:effectLst>
        </p:spPr>
      </p:cxnSp>
      <p:cxnSp>
        <p:nvCxnSpPr>
          <p:cNvPr id="31" name="Straight Connector 30"/>
          <p:cNvCxnSpPr/>
          <p:nvPr/>
        </p:nvCxnSpPr>
        <p:spPr bwMode="auto">
          <a:xfrm flipH="1" flipV="1">
            <a:off x="1041085" y="2860766"/>
            <a:ext cx="3319653" cy="470263"/>
          </a:xfrm>
          <a:prstGeom prst="line">
            <a:avLst/>
          </a:prstGeom>
          <a:gradFill rotWithShape="1">
            <a:gsLst>
              <a:gs pos="0">
                <a:srgbClr val="E4CD9A"/>
              </a:gs>
              <a:gs pos="100000">
                <a:srgbClr val="EEEFD7"/>
              </a:gs>
            </a:gsLst>
            <a:lin ang="2700000" scaled="1"/>
          </a:gradFill>
          <a:ln w="9525" cap="flat" cmpd="sng" algn="ctr">
            <a:solidFill>
              <a:schemeClr val="tx1"/>
            </a:solidFill>
            <a:prstDash val="solid"/>
            <a:round/>
            <a:headEnd type="none" w="med" len="med"/>
            <a:tailEnd type="none" w="med" len="med"/>
          </a:ln>
          <a:effectLst>
            <a:outerShdw dist="35921" dir="2700000" algn="ctr" rotWithShape="0">
              <a:srgbClr val="AFAFAF"/>
            </a:outerShdw>
          </a:effectLst>
        </p:spPr>
      </p:cxn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78728" y="3174460"/>
            <a:ext cx="1196069" cy="869868"/>
          </a:xfrm>
          <a:prstGeom prst="rect">
            <a:avLst/>
          </a:prstGeom>
        </p:spPr>
      </p:pic>
    </p:spTree>
    <p:extLst>
      <p:ext uri="{BB962C8B-B14F-4D97-AF65-F5344CB8AC3E}">
        <p14:creationId xmlns:p14="http://schemas.microsoft.com/office/powerpoint/2010/main" val="2441330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Searching Event Logs</a:t>
            </a:r>
            <a:endParaRPr lang="en-GB" dirty="0"/>
          </a:p>
        </p:txBody>
      </p:sp>
      <p:sp>
        <p:nvSpPr>
          <p:cNvPr id="5" name="AutoShape 4"/>
          <p:cNvSpPr>
            <a:spLocks noChangeArrowheads="1"/>
          </p:cNvSpPr>
          <p:nvPr/>
        </p:nvSpPr>
        <p:spPr bwMode="auto">
          <a:xfrm>
            <a:off x="227013" y="1013286"/>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The Event Viewer’s native search capabilities are relatively limited</a:t>
            </a:r>
            <a:endParaRPr lang="en-US" dirty="0">
              <a:cs typeface="Arial" charset="0"/>
            </a:endParaRPr>
          </a:p>
        </p:txBody>
      </p:sp>
      <p:sp>
        <p:nvSpPr>
          <p:cNvPr id="17" name="AutoShape 4"/>
          <p:cNvSpPr>
            <a:spLocks noChangeArrowheads="1"/>
          </p:cNvSpPr>
          <p:nvPr/>
        </p:nvSpPr>
        <p:spPr bwMode="auto">
          <a:xfrm>
            <a:off x="233363" y="3846272"/>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Custom views allow you create and save persistent filters that can be applied to live event logs</a:t>
            </a:r>
            <a:endParaRPr lang="en-US" dirty="0">
              <a:cs typeface="Arial" charset="0"/>
            </a:endParaRPr>
          </a:p>
        </p:txBody>
      </p:sp>
      <p:sp>
        <p:nvSpPr>
          <p:cNvPr id="27" name="AutoShape 12"/>
          <p:cNvSpPr>
            <a:spLocks noChangeArrowheads="1"/>
          </p:cNvSpPr>
          <p:nvPr/>
        </p:nvSpPr>
        <p:spPr bwMode="auto">
          <a:xfrm>
            <a:off x="227013" y="2134612"/>
            <a:ext cx="8705850" cy="2882711"/>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dirty="0" smtClean="0">
                <a:ea typeface="PMingLiU" pitchFamily="18" charset="-120"/>
              </a:rPr>
              <a:t>Key search tools:</a:t>
            </a:r>
            <a:endParaRPr lang="en-GB" dirty="0">
              <a:ea typeface="PMingLiU" pitchFamily="18" charset="-120"/>
            </a:endParaRPr>
          </a:p>
        </p:txBody>
      </p:sp>
      <p:sp>
        <p:nvSpPr>
          <p:cNvPr id="29" name="AutoShape 8"/>
          <p:cNvSpPr>
            <a:spLocks noChangeArrowheads="1"/>
          </p:cNvSpPr>
          <p:nvPr/>
        </p:nvSpPr>
        <p:spPr bwMode="auto">
          <a:xfrm>
            <a:off x="425979" y="2525915"/>
            <a:ext cx="8307917" cy="530086"/>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smtClean="0"/>
              <a:t>Get-</a:t>
            </a:r>
            <a:r>
              <a:rPr lang="en-GB" dirty="0" err="1" smtClean="0"/>
              <a:t>EventLog</a:t>
            </a:r>
            <a:r>
              <a:rPr lang="en-GB" dirty="0" smtClean="0"/>
              <a:t> (PowerShell)</a:t>
            </a:r>
            <a:endParaRPr lang="en-GB" dirty="0"/>
          </a:p>
        </p:txBody>
      </p:sp>
      <p:sp>
        <p:nvSpPr>
          <p:cNvPr id="32" name="AutoShape 8"/>
          <p:cNvSpPr>
            <a:spLocks noChangeArrowheads="1"/>
          </p:cNvSpPr>
          <p:nvPr/>
        </p:nvSpPr>
        <p:spPr bwMode="auto">
          <a:xfrm>
            <a:off x="419629" y="3739863"/>
            <a:ext cx="8307917" cy="535349"/>
          </a:xfrm>
          <a:prstGeom prst="roundRect">
            <a:avLst>
              <a:gd name="adj" fmla="val 4167"/>
            </a:avLst>
          </a:prstGeom>
          <a:solidFill>
            <a:srgbClr val="F2E7CE"/>
          </a:solidFill>
          <a:ln w="9525" algn="ctr">
            <a:solidFill>
              <a:srgbClr val="333333"/>
            </a:solidFill>
            <a:round/>
            <a:headEnd/>
            <a:tailEnd/>
          </a:ln>
        </p:spPr>
        <p:txBody>
          <a:bodyPr anchor="ctr"/>
          <a:lstStyle/>
          <a:p>
            <a:pPr marL="285750" indent="-285750" eaLnBrk="0" hangingPunct="0">
              <a:lnSpc>
                <a:spcPct val="90000"/>
              </a:lnSpc>
              <a:spcBef>
                <a:spcPct val="40000"/>
              </a:spcBef>
              <a:buClr>
                <a:srgbClr val="006699"/>
              </a:buClr>
              <a:buFont typeface="Arial" pitchFamily="34" charset="0"/>
              <a:buChar char="•"/>
            </a:pPr>
            <a:r>
              <a:rPr lang="en-GB" dirty="0" err="1" smtClean="0"/>
              <a:t>LogParser</a:t>
            </a:r>
            <a:endParaRPr lang="en-GB" dirty="0"/>
          </a:p>
        </p:txBody>
      </p:sp>
      <p:sp>
        <p:nvSpPr>
          <p:cNvPr id="33" name="AutoShape 8"/>
          <p:cNvSpPr>
            <a:spLocks noChangeArrowheads="1"/>
          </p:cNvSpPr>
          <p:nvPr/>
        </p:nvSpPr>
        <p:spPr bwMode="auto">
          <a:xfrm>
            <a:off x="425979" y="3115637"/>
            <a:ext cx="8307917" cy="390938"/>
          </a:xfrm>
          <a:prstGeom prst="roundRect">
            <a:avLst>
              <a:gd name="adj" fmla="val 4167"/>
            </a:avLst>
          </a:prstGeom>
          <a:solidFill>
            <a:schemeClr val="tx1"/>
          </a:solidFill>
          <a:ln w="9525" algn="ctr">
            <a:solidFill>
              <a:srgbClr val="333333"/>
            </a:solidFill>
            <a:round/>
            <a:headEnd/>
            <a:tailEnd/>
          </a:ln>
        </p:spPr>
        <p:txBody>
          <a:bodyPr anchor="ctr"/>
          <a:lstStyle/>
          <a:p>
            <a:pPr eaLnBrk="0" hangingPunct="0">
              <a:lnSpc>
                <a:spcPct val="90000"/>
              </a:lnSpc>
              <a:spcBef>
                <a:spcPct val="40000"/>
              </a:spcBef>
              <a:buClr>
                <a:srgbClr val="006699"/>
              </a:buClr>
            </a:pPr>
            <a:r>
              <a:rPr lang="en-GB" dirty="0" smtClean="0">
                <a:solidFill>
                  <a:schemeClr val="bg1"/>
                </a:solidFill>
              </a:rPr>
              <a:t>    </a:t>
            </a:r>
            <a:r>
              <a:rPr lang="en-GB" sz="1600" dirty="0" smtClean="0">
                <a:solidFill>
                  <a:schemeClr val="bg1"/>
                </a:solidFill>
                <a:latin typeface="Lucida Console" pitchFamily="49" charset="0"/>
              </a:rPr>
              <a:t>Get-</a:t>
            </a:r>
            <a:r>
              <a:rPr lang="en-GB" sz="1600" dirty="0" err="1" smtClean="0">
                <a:solidFill>
                  <a:schemeClr val="bg1"/>
                </a:solidFill>
                <a:latin typeface="Lucida Console" pitchFamily="49" charset="0"/>
              </a:rPr>
              <a:t>EventLog</a:t>
            </a:r>
            <a:r>
              <a:rPr lang="en-GB" sz="1600" dirty="0" smtClean="0">
                <a:solidFill>
                  <a:schemeClr val="bg1"/>
                </a:solidFill>
                <a:latin typeface="Lucida Console" pitchFamily="49" charset="0"/>
              </a:rPr>
              <a:t> </a:t>
            </a:r>
            <a:r>
              <a:rPr lang="en-GB" sz="1600" dirty="0">
                <a:solidFill>
                  <a:schemeClr val="bg1"/>
                </a:solidFill>
                <a:latin typeface="Lucida Console" pitchFamily="49" charset="0"/>
              </a:rPr>
              <a:t>–</a:t>
            </a:r>
            <a:r>
              <a:rPr lang="en-GB" sz="1600" dirty="0" err="1">
                <a:solidFill>
                  <a:schemeClr val="bg1"/>
                </a:solidFill>
                <a:latin typeface="Lucida Console" pitchFamily="49" charset="0"/>
              </a:rPr>
              <a:t>ComputerName</a:t>
            </a:r>
            <a:r>
              <a:rPr lang="en-GB" sz="1600" dirty="0">
                <a:solidFill>
                  <a:schemeClr val="bg1"/>
                </a:solidFill>
                <a:latin typeface="Lucida Console" pitchFamily="49" charset="0"/>
              </a:rPr>
              <a:t> NYC-DC1 Application </a:t>
            </a:r>
          </a:p>
        </p:txBody>
      </p:sp>
      <p:sp>
        <p:nvSpPr>
          <p:cNvPr id="34" name="AutoShape 8"/>
          <p:cNvSpPr>
            <a:spLocks noChangeArrowheads="1"/>
          </p:cNvSpPr>
          <p:nvPr/>
        </p:nvSpPr>
        <p:spPr bwMode="auto">
          <a:xfrm>
            <a:off x="425979" y="4354716"/>
            <a:ext cx="8307917" cy="390938"/>
          </a:xfrm>
          <a:prstGeom prst="roundRect">
            <a:avLst>
              <a:gd name="adj" fmla="val 4167"/>
            </a:avLst>
          </a:prstGeom>
          <a:solidFill>
            <a:schemeClr val="tx1"/>
          </a:solidFill>
          <a:ln w="9525" algn="ctr">
            <a:solidFill>
              <a:srgbClr val="333333"/>
            </a:solidFill>
            <a:round/>
            <a:headEnd/>
            <a:tailEnd/>
          </a:ln>
        </p:spPr>
        <p:txBody>
          <a:bodyPr anchor="ctr"/>
          <a:lstStyle/>
          <a:p>
            <a:pPr eaLnBrk="0" hangingPunct="0">
              <a:lnSpc>
                <a:spcPct val="90000"/>
              </a:lnSpc>
              <a:spcBef>
                <a:spcPct val="40000"/>
              </a:spcBef>
              <a:buClr>
                <a:srgbClr val="006699"/>
              </a:buClr>
            </a:pPr>
            <a:r>
              <a:rPr lang="en-GB" sz="1400" dirty="0" smtClean="0">
                <a:solidFill>
                  <a:schemeClr val="bg1"/>
                </a:solidFill>
              </a:rPr>
              <a:t>     </a:t>
            </a:r>
            <a:r>
              <a:rPr lang="en-GB" sz="1400" dirty="0" err="1" smtClean="0">
                <a:solidFill>
                  <a:schemeClr val="bg1"/>
                </a:solidFill>
              </a:rPr>
              <a:t>LogParser</a:t>
            </a:r>
            <a:r>
              <a:rPr lang="en-GB" sz="1400" dirty="0" smtClean="0">
                <a:solidFill>
                  <a:schemeClr val="bg1"/>
                </a:solidFill>
              </a:rPr>
              <a:t> </a:t>
            </a:r>
            <a:r>
              <a:rPr lang="en-GB" sz="1400" dirty="0">
                <a:solidFill>
                  <a:schemeClr val="bg1"/>
                </a:solidFill>
              </a:rPr>
              <a:t>-</a:t>
            </a:r>
            <a:r>
              <a:rPr lang="en-GB" sz="1400" dirty="0" err="1">
                <a:solidFill>
                  <a:schemeClr val="bg1"/>
                </a:solidFill>
              </a:rPr>
              <a:t>i:EVT</a:t>
            </a:r>
            <a:r>
              <a:rPr lang="en-GB" sz="1400" dirty="0">
                <a:solidFill>
                  <a:schemeClr val="bg1"/>
                </a:solidFill>
              </a:rPr>
              <a:t> -</a:t>
            </a:r>
            <a:r>
              <a:rPr lang="en-GB" sz="1400" dirty="0" err="1">
                <a:solidFill>
                  <a:schemeClr val="bg1"/>
                </a:solidFill>
              </a:rPr>
              <a:t>o:CSV</a:t>
            </a:r>
            <a:r>
              <a:rPr lang="en-GB" sz="1400" dirty="0">
                <a:solidFill>
                  <a:schemeClr val="bg1"/>
                </a:solidFill>
              </a:rPr>
              <a:t> "SELECT * INTO output.csv FROM SYSTEM"</a:t>
            </a:r>
          </a:p>
        </p:txBody>
      </p:sp>
    </p:spTree>
    <p:extLst>
      <p:ext uri="{BB962C8B-B14F-4D97-AF65-F5344CB8AC3E}">
        <p14:creationId xmlns:p14="http://schemas.microsoft.com/office/powerpoint/2010/main" val="2615078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p:txBody>
          <a:bodyPr/>
          <a:lstStyle/>
          <a:p>
            <a:r>
              <a:rPr lang="en-US" smtClean="0"/>
              <a:t>Event Subscriptions</a:t>
            </a:r>
            <a:endParaRPr lang="en-US" dirty="0" smtClean="0"/>
          </a:p>
        </p:txBody>
      </p:sp>
      <p:grpSp>
        <p:nvGrpSpPr>
          <p:cNvPr id="59394" name="Group 3"/>
          <p:cNvGrpSpPr>
            <a:grpSpLocks noChangeAspect="1"/>
          </p:cNvGrpSpPr>
          <p:nvPr/>
        </p:nvGrpSpPr>
        <p:grpSpPr bwMode="auto">
          <a:xfrm>
            <a:off x="2689225" y="2198688"/>
            <a:ext cx="3808413" cy="3994150"/>
            <a:chOff x="690" y="927"/>
            <a:chExt cx="2778" cy="2913"/>
          </a:xfrm>
        </p:grpSpPr>
        <p:pic>
          <p:nvPicPr>
            <p:cNvPr id="59396" name="Picture 4" descr="Computer_Desktop+Keyboard+Mouse"/>
            <p:cNvPicPr>
              <a:picLocks noChangeAspect="1" noChangeArrowheads="1"/>
            </p:cNvPicPr>
            <p:nvPr/>
          </p:nvPicPr>
          <p:blipFill>
            <a:blip r:embed="rId3" cstate="print"/>
            <a:srcRect/>
            <a:stretch>
              <a:fillRect/>
            </a:stretch>
          </p:blipFill>
          <p:spPr bwMode="auto">
            <a:xfrm>
              <a:off x="690" y="927"/>
              <a:ext cx="1031" cy="925"/>
            </a:xfrm>
            <a:prstGeom prst="rect">
              <a:avLst/>
            </a:prstGeom>
            <a:noFill/>
            <a:ln w="9525">
              <a:noFill/>
              <a:miter lim="800000"/>
              <a:headEnd/>
              <a:tailEnd/>
            </a:ln>
          </p:spPr>
        </p:pic>
        <p:pic>
          <p:nvPicPr>
            <p:cNvPr id="59397" name="Picture 5" descr="Computer_Desktop+Keyboard+Mouse"/>
            <p:cNvPicPr>
              <a:picLocks noChangeAspect="1" noChangeArrowheads="1"/>
            </p:cNvPicPr>
            <p:nvPr/>
          </p:nvPicPr>
          <p:blipFill>
            <a:blip r:embed="rId3" cstate="print"/>
            <a:srcRect/>
            <a:stretch>
              <a:fillRect/>
            </a:stretch>
          </p:blipFill>
          <p:spPr bwMode="auto">
            <a:xfrm>
              <a:off x="690" y="1916"/>
              <a:ext cx="1031" cy="925"/>
            </a:xfrm>
            <a:prstGeom prst="rect">
              <a:avLst/>
            </a:prstGeom>
            <a:noFill/>
            <a:ln w="9525">
              <a:noFill/>
              <a:miter lim="800000"/>
              <a:headEnd/>
              <a:tailEnd/>
            </a:ln>
          </p:spPr>
        </p:pic>
        <p:pic>
          <p:nvPicPr>
            <p:cNvPr id="59398" name="Picture 6" descr="Computer_Desktop+Keyboard+Mouse"/>
            <p:cNvPicPr>
              <a:picLocks noChangeAspect="1" noChangeArrowheads="1"/>
            </p:cNvPicPr>
            <p:nvPr/>
          </p:nvPicPr>
          <p:blipFill>
            <a:blip r:embed="rId3" cstate="print"/>
            <a:srcRect/>
            <a:stretch>
              <a:fillRect/>
            </a:stretch>
          </p:blipFill>
          <p:spPr bwMode="auto">
            <a:xfrm>
              <a:off x="719" y="2915"/>
              <a:ext cx="1031" cy="925"/>
            </a:xfrm>
            <a:prstGeom prst="rect">
              <a:avLst/>
            </a:prstGeom>
            <a:noFill/>
            <a:ln w="9525">
              <a:noFill/>
              <a:miter lim="800000"/>
              <a:headEnd/>
              <a:tailEnd/>
            </a:ln>
          </p:spPr>
        </p:pic>
        <p:pic>
          <p:nvPicPr>
            <p:cNvPr id="59399" name="Picture 7" descr="Server"/>
            <p:cNvPicPr>
              <a:picLocks noChangeAspect="1" noChangeArrowheads="1"/>
            </p:cNvPicPr>
            <p:nvPr/>
          </p:nvPicPr>
          <p:blipFill>
            <a:blip r:embed="rId4" cstate="print"/>
            <a:srcRect/>
            <a:stretch>
              <a:fillRect/>
            </a:stretch>
          </p:blipFill>
          <p:spPr bwMode="auto">
            <a:xfrm>
              <a:off x="2513" y="1785"/>
              <a:ext cx="955" cy="1124"/>
            </a:xfrm>
            <a:prstGeom prst="rect">
              <a:avLst/>
            </a:prstGeom>
            <a:noFill/>
            <a:ln w="9525">
              <a:noFill/>
              <a:miter lim="800000"/>
              <a:headEnd/>
              <a:tailEnd/>
            </a:ln>
          </p:spPr>
        </p:pic>
        <p:sp>
          <p:nvSpPr>
            <p:cNvPr id="8" name="Line 8"/>
            <p:cNvSpPr>
              <a:spLocks noChangeShapeType="1"/>
            </p:cNvSpPr>
            <p:nvPr/>
          </p:nvSpPr>
          <p:spPr bwMode="auto">
            <a:xfrm>
              <a:off x="1911" y="1614"/>
              <a:ext cx="586" cy="450"/>
            </a:xfrm>
            <a:prstGeom prst="line">
              <a:avLst/>
            </a:prstGeom>
            <a:noFill/>
            <a:ln w="57150">
              <a:solidFill>
                <a:srgbClr val="FF0000"/>
              </a:solidFill>
              <a:round/>
              <a:headEnd/>
              <a:tailEnd type="triangle" w="med" len="med"/>
            </a:ln>
            <a:effectLst>
              <a:outerShdw dist="35921" dir="2700000" algn="ctr" rotWithShape="0">
                <a:srgbClr val="AFAFAF"/>
              </a:outerShdw>
            </a:effectLst>
          </p:spPr>
          <p:txBody>
            <a:bodyPr lIns="182880" rIns="182880" anchor="ctr"/>
            <a:lstStyle/>
            <a:p>
              <a:pPr algn="l">
                <a:defRPr/>
              </a:pPr>
              <a:endParaRPr lang="en-US">
                <a:cs typeface="Arial" charset="0"/>
              </a:endParaRPr>
            </a:p>
          </p:txBody>
        </p:sp>
        <p:sp>
          <p:nvSpPr>
            <p:cNvPr id="9" name="Line 9"/>
            <p:cNvSpPr>
              <a:spLocks noChangeShapeType="1"/>
            </p:cNvSpPr>
            <p:nvPr/>
          </p:nvSpPr>
          <p:spPr bwMode="auto">
            <a:xfrm>
              <a:off x="1871" y="2537"/>
              <a:ext cx="613" cy="0"/>
            </a:xfrm>
            <a:prstGeom prst="line">
              <a:avLst/>
            </a:prstGeom>
            <a:noFill/>
            <a:ln w="57150">
              <a:solidFill>
                <a:srgbClr val="FF0000"/>
              </a:solidFill>
              <a:round/>
              <a:headEnd/>
              <a:tailEnd type="triangle" w="med" len="med"/>
            </a:ln>
            <a:effectLst>
              <a:outerShdw dist="35921" dir="2700000" algn="ctr" rotWithShape="0">
                <a:srgbClr val="AFAFAF"/>
              </a:outerShdw>
            </a:effectLst>
          </p:spPr>
          <p:txBody>
            <a:bodyPr lIns="182880" rIns="182880" anchor="ctr"/>
            <a:lstStyle/>
            <a:p>
              <a:pPr algn="l">
                <a:defRPr/>
              </a:pPr>
              <a:endParaRPr lang="en-US">
                <a:cs typeface="Arial" charset="0"/>
              </a:endParaRPr>
            </a:p>
          </p:txBody>
        </p:sp>
        <p:pic>
          <p:nvPicPr>
            <p:cNvPr id="59402" name="Picture 10" descr="Document_BoxesWriting"/>
            <p:cNvPicPr>
              <a:picLocks noChangeAspect="1" noChangeArrowheads="1"/>
            </p:cNvPicPr>
            <p:nvPr/>
          </p:nvPicPr>
          <p:blipFill>
            <a:blip r:embed="rId5" cstate="print"/>
            <a:srcRect/>
            <a:stretch>
              <a:fillRect/>
            </a:stretch>
          </p:blipFill>
          <p:spPr bwMode="auto">
            <a:xfrm>
              <a:off x="1587" y="2183"/>
              <a:ext cx="343" cy="559"/>
            </a:xfrm>
            <a:prstGeom prst="rect">
              <a:avLst/>
            </a:prstGeom>
            <a:noFill/>
            <a:ln w="9525">
              <a:noFill/>
              <a:miter lim="800000"/>
              <a:headEnd/>
              <a:tailEnd/>
            </a:ln>
          </p:spPr>
        </p:pic>
        <p:pic>
          <p:nvPicPr>
            <p:cNvPr id="59403" name="Picture 11" descr="Document_BoxesWriting"/>
            <p:cNvPicPr>
              <a:picLocks noChangeAspect="1" noChangeArrowheads="1"/>
            </p:cNvPicPr>
            <p:nvPr/>
          </p:nvPicPr>
          <p:blipFill>
            <a:blip r:embed="rId5" cstate="print"/>
            <a:srcRect/>
            <a:stretch>
              <a:fillRect/>
            </a:stretch>
          </p:blipFill>
          <p:spPr bwMode="auto">
            <a:xfrm>
              <a:off x="1589" y="1169"/>
              <a:ext cx="343" cy="559"/>
            </a:xfrm>
            <a:prstGeom prst="rect">
              <a:avLst/>
            </a:prstGeom>
            <a:noFill/>
            <a:ln w="9525">
              <a:noFill/>
              <a:miter lim="800000"/>
              <a:headEnd/>
              <a:tailEnd/>
            </a:ln>
          </p:spPr>
        </p:pic>
        <p:sp>
          <p:nvSpPr>
            <p:cNvPr id="12" name="Line 12"/>
            <p:cNvSpPr>
              <a:spLocks noChangeShapeType="1"/>
            </p:cNvSpPr>
            <p:nvPr/>
          </p:nvSpPr>
          <p:spPr bwMode="auto">
            <a:xfrm flipV="1">
              <a:off x="1898" y="2790"/>
              <a:ext cx="820" cy="674"/>
            </a:xfrm>
            <a:prstGeom prst="line">
              <a:avLst/>
            </a:prstGeom>
            <a:noFill/>
            <a:ln w="57150">
              <a:solidFill>
                <a:srgbClr val="FF0000"/>
              </a:solidFill>
              <a:round/>
              <a:headEnd/>
              <a:tailEnd type="triangle" w="med" len="med"/>
            </a:ln>
            <a:effectLst>
              <a:outerShdw dist="35921" dir="2700000" algn="ctr" rotWithShape="0">
                <a:srgbClr val="AFAFAF"/>
              </a:outerShdw>
            </a:effectLst>
          </p:spPr>
          <p:txBody>
            <a:bodyPr lIns="182880" rIns="182880" anchor="ctr"/>
            <a:lstStyle/>
            <a:p>
              <a:pPr algn="l">
                <a:defRPr/>
              </a:pPr>
              <a:endParaRPr lang="en-US">
                <a:cs typeface="Arial" charset="0"/>
              </a:endParaRPr>
            </a:p>
          </p:txBody>
        </p:sp>
        <p:pic>
          <p:nvPicPr>
            <p:cNvPr id="59405" name="Picture 13" descr="Document_BoxesWriting"/>
            <p:cNvPicPr>
              <a:picLocks noChangeAspect="1" noChangeArrowheads="1"/>
            </p:cNvPicPr>
            <p:nvPr/>
          </p:nvPicPr>
          <p:blipFill>
            <a:blip r:embed="rId5" cstate="print"/>
            <a:srcRect/>
            <a:stretch>
              <a:fillRect/>
            </a:stretch>
          </p:blipFill>
          <p:spPr bwMode="auto">
            <a:xfrm>
              <a:off x="1587" y="3163"/>
              <a:ext cx="343" cy="559"/>
            </a:xfrm>
            <a:prstGeom prst="rect">
              <a:avLst/>
            </a:prstGeom>
            <a:noFill/>
            <a:ln w="9525">
              <a:noFill/>
              <a:miter lim="800000"/>
              <a:headEnd/>
              <a:tailEnd/>
            </a:ln>
          </p:spPr>
        </p:pic>
      </p:grpSp>
      <p:sp>
        <p:nvSpPr>
          <p:cNvPr id="15" name="AutoShape 3"/>
          <p:cNvSpPr>
            <a:spLocks noChangeArrowheads="1"/>
          </p:cNvSpPr>
          <p:nvPr/>
        </p:nvSpPr>
        <p:spPr bwMode="auto">
          <a:xfrm>
            <a:off x="420688" y="1016000"/>
            <a:ext cx="8345487" cy="798513"/>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nSpc>
                <a:spcPct val="90000"/>
              </a:lnSpc>
              <a:defRPr/>
            </a:pPr>
            <a:r>
              <a:rPr lang="en-US" dirty="0">
                <a:cs typeface="Arial" charset="0"/>
              </a:rPr>
              <a:t>Event Subscriptions allow you to collect event logs from multiple computers and store them locally</a:t>
            </a:r>
          </a:p>
        </p:txBody>
      </p:sp>
    </p:spTree>
    <p:extLst>
      <p:ext uri="{BB962C8B-B14F-4D97-AF65-F5344CB8AC3E}">
        <p14:creationId xmlns:p14="http://schemas.microsoft.com/office/powerpoint/2010/main" val="13550396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Attaching Tasks to Event Viewer Logs and Events</a:t>
            </a:r>
            <a:endParaRPr lang="en-GB" dirty="0"/>
          </a:p>
        </p:txBody>
      </p:sp>
      <p:sp>
        <p:nvSpPr>
          <p:cNvPr id="5" name="AutoShape 4"/>
          <p:cNvSpPr>
            <a:spLocks noChangeArrowheads="1"/>
          </p:cNvSpPr>
          <p:nvPr/>
        </p:nvSpPr>
        <p:spPr bwMode="auto">
          <a:xfrm>
            <a:off x="214313" y="921843"/>
            <a:ext cx="8699500" cy="93308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The Event </a:t>
            </a:r>
            <a:r>
              <a:rPr lang="en-US" dirty="0"/>
              <a:t>Viewer console allows you to define tasks that will be triggered to </a:t>
            </a:r>
            <a:r>
              <a:rPr lang="en-US" dirty="0" smtClean="0"/>
              <a:t>run, </a:t>
            </a:r>
            <a:r>
              <a:rPr lang="en-US" dirty="0"/>
              <a:t>based </a:t>
            </a:r>
            <a:r>
              <a:rPr lang="en-US" dirty="0" smtClean="0"/>
              <a:t>on when </a:t>
            </a:r>
            <a:r>
              <a:rPr lang="en-US" dirty="0"/>
              <a:t>an event </a:t>
            </a:r>
            <a:r>
              <a:rPr lang="en-US" dirty="0" smtClean="0"/>
              <a:t>occurs </a:t>
            </a:r>
            <a:endParaRPr lang="en-US" dirty="0">
              <a:cs typeface="Arial" charset="0"/>
            </a:endParaRPr>
          </a:p>
        </p:txBody>
      </p:sp>
      <p:sp>
        <p:nvSpPr>
          <p:cNvPr id="6" name="AutoShape 12"/>
          <p:cNvSpPr>
            <a:spLocks noChangeArrowheads="1"/>
          </p:cNvSpPr>
          <p:nvPr/>
        </p:nvSpPr>
        <p:spPr bwMode="auto">
          <a:xfrm>
            <a:off x="207963" y="2111897"/>
            <a:ext cx="8705850" cy="1930874"/>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400" dirty="0" smtClean="0">
                <a:ea typeface="PMingLiU" pitchFamily="18" charset="-120"/>
              </a:rPr>
              <a:t>Basic tasks can apply based on any of the following parameters:</a:t>
            </a:r>
            <a:endParaRPr lang="en-GB" sz="1400" dirty="0">
              <a:ea typeface="PMingLiU" pitchFamily="18" charset="-120"/>
            </a:endParaRPr>
          </a:p>
        </p:txBody>
      </p:sp>
      <p:grpSp>
        <p:nvGrpSpPr>
          <p:cNvPr id="7" name="Group 18"/>
          <p:cNvGrpSpPr>
            <a:grpSpLocks/>
          </p:cNvGrpSpPr>
          <p:nvPr/>
        </p:nvGrpSpPr>
        <p:grpSpPr bwMode="auto">
          <a:xfrm>
            <a:off x="387349" y="2488135"/>
            <a:ext cx="8320617" cy="391058"/>
            <a:chOff x="757238" y="4884425"/>
            <a:chExt cx="8064501" cy="641350"/>
          </a:xfrm>
        </p:grpSpPr>
        <p:sp>
          <p:nvSpPr>
            <p:cNvPr id="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Event Log</a:t>
              </a:r>
              <a:endParaRPr lang="en-GB" sz="1400" dirty="0"/>
            </a:p>
          </p:txBody>
        </p:sp>
        <p:sp>
          <p:nvSpPr>
            <p:cNvPr id="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grpSp>
        <p:nvGrpSpPr>
          <p:cNvPr id="16" name="Group 18"/>
          <p:cNvGrpSpPr>
            <a:grpSpLocks/>
          </p:cNvGrpSpPr>
          <p:nvPr/>
        </p:nvGrpSpPr>
        <p:grpSpPr bwMode="auto">
          <a:xfrm>
            <a:off x="357832" y="2978358"/>
            <a:ext cx="8320617" cy="391058"/>
            <a:chOff x="757238" y="4884425"/>
            <a:chExt cx="8064501" cy="641350"/>
          </a:xfrm>
        </p:grpSpPr>
        <p:sp>
          <p:nvSpPr>
            <p:cNvPr id="1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Event Source</a:t>
              </a:r>
              <a:endParaRPr lang="en-GB" sz="1400" dirty="0"/>
            </a:p>
          </p:txBody>
        </p:sp>
        <p:sp>
          <p:nvSpPr>
            <p:cNvPr id="18" name="Rounded Rectangle 17"/>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grpSp>
        <p:nvGrpSpPr>
          <p:cNvPr id="25" name="Group 18"/>
          <p:cNvGrpSpPr>
            <a:grpSpLocks/>
          </p:cNvGrpSpPr>
          <p:nvPr/>
        </p:nvGrpSpPr>
        <p:grpSpPr bwMode="auto">
          <a:xfrm>
            <a:off x="357832" y="3481486"/>
            <a:ext cx="8320617" cy="391058"/>
            <a:chOff x="757238" y="4884425"/>
            <a:chExt cx="8064501" cy="641350"/>
          </a:xfrm>
        </p:grpSpPr>
        <p:sp>
          <p:nvSpPr>
            <p:cNvPr id="2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Event ID</a:t>
              </a:r>
              <a:endParaRPr lang="en-GB" sz="1400" dirty="0"/>
            </a:p>
          </p:txBody>
        </p:sp>
        <p:sp>
          <p:nvSpPr>
            <p:cNvPr id="27" name="Rounded Rectangle 26"/>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sp>
        <p:nvSpPr>
          <p:cNvPr id="28" name="AutoShape 12"/>
          <p:cNvSpPr>
            <a:spLocks noChangeArrowheads="1"/>
          </p:cNvSpPr>
          <p:nvPr/>
        </p:nvSpPr>
        <p:spPr bwMode="auto">
          <a:xfrm>
            <a:off x="214313" y="4315164"/>
            <a:ext cx="8705850" cy="1930874"/>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400" dirty="0" smtClean="0">
                <a:ea typeface="PMingLiU" pitchFamily="18" charset="-120"/>
              </a:rPr>
              <a:t>You can perform any of the following operations with tasks:</a:t>
            </a:r>
            <a:endParaRPr lang="en-GB" sz="1400" dirty="0">
              <a:ea typeface="PMingLiU" pitchFamily="18" charset="-120"/>
            </a:endParaRPr>
          </a:p>
        </p:txBody>
      </p:sp>
      <p:grpSp>
        <p:nvGrpSpPr>
          <p:cNvPr id="29" name="Group 18"/>
          <p:cNvGrpSpPr>
            <a:grpSpLocks/>
          </p:cNvGrpSpPr>
          <p:nvPr/>
        </p:nvGrpSpPr>
        <p:grpSpPr bwMode="auto">
          <a:xfrm>
            <a:off x="416866" y="4717529"/>
            <a:ext cx="6650140" cy="391058"/>
            <a:chOff x="757238" y="4884425"/>
            <a:chExt cx="6445443" cy="641350"/>
          </a:xfrm>
        </p:grpSpPr>
        <p:sp>
          <p:nvSpPr>
            <p:cNvPr id="30" name="AutoShape 8"/>
            <p:cNvSpPr>
              <a:spLocks noChangeArrowheads="1"/>
            </p:cNvSpPr>
            <p:nvPr/>
          </p:nvSpPr>
          <p:spPr bwMode="auto">
            <a:xfrm>
              <a:off x="1047751" y="4884425"/>
              <a:ext cx="6154930"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Start a program</a:t>
              </a:r>
              <a:endParaRPr lang="en-GB" sz="1400" dirty="0"/>
            </a:p>
          </p:txBody>
        </p:sp>
        <p:sp>
          <p:nvSpPr>
            <p:cNvPr id="31" name="Rounded Rectangle 30"/>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grpSp>
        <p:nvGrpSpPr>
          <p:cNvPr id="32" name="Group 18"/>
          <p:cNvGrpSpPr>
            <a:grpSpLocks/>
          </p:cNvGrpSpPr>
          <p:nvPr/>
        </p:nvGrpSpPr>
        <p:grpSpPr bwMode="auto">
          <a:xfrm>
            <a:off x="387349" y="5207752"/>
            <a:ext cx="6679657" cy="391058"/>
            <a:chOff x="757238" y="4884425"/>
            <a:chExt cx="6474051" cy="641350"/>
          </a:xfrm>
        </p:grpSpPr>
        <p:sp>
          <p:nvSpPr>
            <p:cNvPr id="33" name="AutoShape 8"/>
            <p:cNvSpPr>
              <a:spLocks noChangeArrowheads="1"/>
            </p:cNvSpPr>
            <p:nvPr/>
          </p:nvSpPr>
          <p:spPr bwMode="auto">
            <a:xfrm>
              <a:off x="1047751" y="4884425"/>
              <a:ext cx="618353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CA" sz="1400" dirty="0" smtClean="0"/>
                <a:t>      Send an email message</a:t>
              </a:r>
              <a:endParaRPr lang="en-GB" sz="1400" dirty="0"/>
            </a:p>
          </p:txBody>
        </p:sp>
        <p:sp>
          <p:nvSpPr>
            <p:cNvPr id="34" name="Rounded Rectangle 33"/>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grpSp>
        <p:nvGrpSpPr>
          <p:cNvPr id="35" name="Group 18"/>
          <p:cNvGrpSpPr>
            <a:grpSpLocks/>
          </p:cNvGrpSpPr>
          <p:nvPr/>
        </p:nvGrpSpPr>
        <p:grpSpPr bwMode="auto">
          <a:xfrm>
            <a:off x="387349" y="5710880"/>
            <a:ext cx="6679657" cy="391058"/>
            <a:chOff x="757238" y="4884425"/>
            <a:chExt cx="6474051" cy="641350"/>
          </a:xfrm>
        </p:grpSpPr>
        <p:sp>
          <p:nvSpPr>
            <p:cNvPr id="36" name="AutoShape 8"/>
            <p:cNvSpPr>
              <a:spLocks noChangeArrowheads="1"/>
            </p:cNvSpPr>
            <p:nvPr/>
          </p:nvSpPr>
          <p:spPr bwMode="auto">
            <a:xfrm>
              <a:off x="1047751" y="4884425"/>
              <a:ext cx="618353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Display a message</a:t>
              </a:r>
              <a:endParaRPr lang="en-GB" sz="1400" dirty="0"/>
            </a:p>
          </p:txBody>
        </p:sp>
        <p:sp>
          <p:nvSpPr>
            <p:cNvPr id="37" name="Rounded Rectangle 36"/>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3555" y="4910153"/>
            <a:ext cx="1194894" cy="917081"/>
          </a:xfrm>
          <a:prstGeom prst="rect">
            <a:avLst/>
          </a:prstGeom>
        </p:spPr>
      </p:pic>
    </p:spTree>
    <p:extLst>
      <p:ext uri="{BB962C8B-B14F-4D97-AF65-F5344CB8AC3E}">
        <p14:creationId xmlns:p14="http://schemas.microsoft.com/office/powerpoint/2010/main" val="2986693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Event Management</a:t>
            </a:r>
            <a:endParaRPr lang="en-GB" dirty="0"/>
          </a:p>
        </p:txBody>
      </p:sp>
      <p:sp>
        <p:nvSpPr>
          <p:cNvPr id="5" name="AutoShape 4"/>
          <p:cNvSpPr>
            <a:spLocks noChangeArrowheads="1"/>
          </p:cNvSpPr>
          <p:nvPr/>
        </p:nvSpPr>
        <p:spPr bwMode="auto">
          <a:xfrm>
            <a:off x="214313" y="921843"/>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System Center Operations Manager offers advanced monitoring and management of events</a:t>
            </a:r>
            <a:endParaRPr lang="en-US" dirty="0">
              <a:cs typeface="Arial" charset="0"/>
            </a:endParaRPr>
          </a:p>
        </p:txBody>
      </p:sp>
      <p:sp>
        <p:nvSpPr>
          <p:cNvPr id="25" name="Oval 24"/>
          <p:cNvSpPr>
            <a:spLocks noChangeArrowheads="1"/>
          </p:cNvSpPr>
          <p:nvPr/>
        </p:nvSpPr>
        <p:spPr bwMode="auto">
          <a:xfrm>
            <a:off x="3960988" y="3429529"/>
            <a:ext cx="3112828" cy="2134408"/>
          </a:xfrm>
          <a:prstGeom prst="ellipse">
            <a:avLst/>
          </a:prstGeom>
          <a:gradFill rotWithShape="1">
            <a:gsLst>
              <a:gs pos="0">
                <a:srgbClr val="DEE7F1"/>
              </a:gs>
              <a:gs pos="100000">
                <a:srgbClr val="8DACD0"/>
              </a:gs>
            </a:gsLst>
            <a:lin ang="18900000" scaled="1"/>
          </a:gradFill>
          <a:ln w="9525" cap="flat" cmpd="sng" algn="ctr">
            <a:noFill/>
            <a:prstDash val="solid"/>
            <a:round/>
            <a:headEnd type="none" w="med" len="med"/>
            <a:tailEnd type="none" w="med" len="med"/>
          </a:ln>
          <a:effectLst>
            <a:outerShdw dist="35921" dir="2700000" algn="ctr" rotWithShape="0">
              <a:srgbClr val="5F5F5F">
                <a:alpha val="50000"/>
              </a:srgbClr>
            </a:outerShdw>
          </a:effectLst>
        </p:spPr>
        <p:txBody>
          <a:bodyPr lIns="182880" rIns="182880" anchor="ctr"/>
          <a:lstStyle/>
          <a:p>
            <a:pPr algn="l" eaLnBrk="1" hangingPunct="1">
              <a:defRPr/>
            </a:pPr>
            <a:endParaRPr lang="en-US" b="0">
              <a:solidFill>
                <a:srgbClr val="000000"/>
              </a:solidFill>
              <a:latin typeface="Arial" charset="0"/>
            </a:endParaRPr>
          </a:p>
        </p:txBody>
      </p:sp>
      <p:pic>
        <p:nvPicPr>
          <p:cNvPr id="37" name="Picture 115"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8276" y="2423899"/>
            <a:ext cx="1093315" cy="130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391591" y="2564071"/>
            <a:ext cx="928459" cy="369332"/>
          </a:xfrm>
          <a:prstGeom prst="rect">
            <a:avLst/>
          </a:prstGeom>
          <a:noFill/>
        </p:spPr>
        <p:txBody>
          <a:bodyPr wrap="none" rtlCol="0">
            <a:spAutoFit/>
          </a:bodyPr>
          <a:lstStyle/>
          <a:p>
            <a:r>
              <a:rPr lang="en-CA" dirty="0" smtClean="0"/>
              <a:t>SCOM</a:t>
            </a:r>
            <a:endParaRPr lang="en-CA" dirty="0"/>
          </a:p>
        </p:txBody>
      </p:sp>
      <p:grpSp>
        <p:nvGrpSpPr>
          <p:cNvPr id="29" name="Group 28"/>
          <p:cNvGrpSpPr/>
          <p:nvPr/>
        </p:nvGrpSpPr>
        <p:grpSpPr>
          <a:xfrm>
            <a:off x="4209690" y="3997021"/>
            <a:ext cx="608800" cy="768855"/>
            <a:chOff x="4783686" y="4498268"/>
            <a:chExt cx="608800" cy="768855"/>
          </a:xfrm>
        </p:grpSpPr>
        <p:pic>
          <p:nvPicPr>
            <p:cNvPr id="31"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3686" y="4541017"/>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4046" y="4498268"/>
              <a:ext cx="388079" cy="632569"/>
            </a:xfrm>
            <a:prstGeom prst="rect">
              <a:avLst/>
            </a:prstGeom>
          </p:spPr>
        </p:pic>
      </p:grpSp>
      <p:grpSp>
        <p:nvGrpSpPr>
          <p:cNvPr id="44" name="Group 43"/>
          <p:cNvGrpSpPr/>
          <p:nvPr/>
        </p:nvGrpSpPr>
        <p:grpSpPr>
          <a:xfrm>
            <a:off x="4683784" y="4611758"/>
            <a:ext cx="608800" cy="768855"/>
            <a:chOff x="4783686" y="4498268"/>
            <a:chExt cx="608800" cy="768855"/>
          </a:xfrm>
        </p:grpSpPr>
        <p:pic>
          <p:nvPicPr>
            <p:cNvPr id="45"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3686" y="4541017"/>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4046" y="4498268"/>
              <a:ext cx="388079" cy="632569"/>
            </a:xfrm>
            <a:prstGeom prst="rect">
              <a:avLst/>
            </a:prstGeom>
          </p:spPr>
        </p:pic>
      </p:grpSp>
      <p:grpSp>
        <p:nvGrpSpPr>
          <p:cNvPr id="47" name="Group 46"/>
          <p:cNvGrpSpPr/>
          <p:nvPr/>
        </p:nvGrpSpPr>
        <p:grpSpPr>
          <a:xfrm>
            <a:off x="5376264" y="4688462"/>
            <a:ext cx="608800" cy="768855"/>
            <a:chOff x="4783686" y="4498268"/>
            <a:chExt cx="608800" cy="768855"/>
          </a:xfrm>
        </p:grpSpPr>
        <p:pic>
          <p:nvPicPr>
            <p:cNvPr id="48"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3686" y="4541017"/>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4046" y="4498268"/>
              <a:ext cx="388079" cy="632569"/>
            </a:xfrm>
            <a:prstGeom prst="rect">
              <a:avLst/>
            </a:prstGeom>
          </p:spPr>
        </p:pic>
      </p:grpSp>
      <p:grpSp>
        <p:nvGrpSpPr>
          <p:cNvPr id="50" name="Group 49"/>
          <p:cNvGrpSpPr/>
          <p:nvPr/>
        </p:nvGrpSpPr>
        <p:grpSpPr>
          <a:xfrm>
            <a:off x="6179103" y="4372178"/>
            <a:ext cx="608800" cy="768855"/>
            <a:chOff x="4783686" y="4498268"/>
            <a:chExt cx="608800" cy="768855"/>
          </a:xfrm>
        </p:grpSpPr>
        <p:pic>
          <p:nvPicPr>
            <p:cNvPr id="51"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3686" y="4541017"/>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4046" y="4498268"/>
              <a:ext cx="388079" cy="632569"/>
            </a:xfrm>
            <a:prstGeom prst="rect">
              <a:avLst/>
            </a:prstGeom>
          </p:spPr>
        </p:pic>
      </p:grpSp>
      <p:grpSp>
        <p:nvGrpSpPr>
          <p:cNvPr id="53" name="Group 52"/>
          <p:cNvGrpSpPr/>
          <p:nvPr/>
        </p:nvGrpSpPr>
        <p:grpSpPr>
          <a:xfrm>
            <a:off x="5680664" y="3727878"/>
            <a:ext cx="608800" cy="768855"/>
            <a:chOff x="4783686" y="4498268"/>
            <a:chExt cx="608800" cy="768855"/>
          </a:xfrm>
        </p:grpSpPr>
        <p:pic>
          <p:nvPicPr>
            <p:cNvPr id="54"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3686" y="4541017"/>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4046" y="4498268"/>
              <a:ext cx="388079" cy="632569"/>
            </a:xfrm>
            <a:prstGeom prst="rect">
              <a:avLst/>
            </a:prstGeom>
          </p:spPr>
        </p:pic>
      </p:grpSp>
      <p:grpSp>
        <p:nvGrpSpPr>
          <p:cNvPr id="56" name="Group 55"/>
          <p:cNvGrpSpPr/>
          <p:nvPr/>
        </p:nvGrpSpPr>
        <p:grpSpPr>
          <a:xfrm>
            <a:off x="4916186" y="3526248"/>
            <a:ext cx="608800" cy="768855"/>
            <a:chOff x="4783686" y="4498268"/>
            <a:chExt cx="608800" cy="768855"/>
          </a:xfrm>
        </p:grpSpPr>
        <p:pic>
          <p:nvPicPr>
            <p:cNvPr id="57"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3686" y="4541017"/>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4046" y="4498268"/>
              <a:ext cx="388079" cy="632569"/>
            </a:xfrm>
            <a:prstGeom prst="rect">
              <a:avLst/>
            </a:prstGeom>
          </p:spPr>
        </p:pic>
      </p:grpSp>
      <p:pic>
        <p:nvPicPr>
          <p:cNvPr id="38" name="Picture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690919">
            <a:off x="3204631" y="2297434"/>
            <a:ext cx="1752200" cy="3612783"/>
          </a:xfrm>
          <a:prstGeom prst="rect">
            <a:avLst/>
          </a:prstGeom>
        </p:spPr>
      </p:pic>
    </p:spTree>
    <p:extLst>
      <p:ext uri="{BB962C8B-B14F-4D97-AF65-F5344CB8AC3E}">
        <p14:creationId xmlns:p14="http://schemas.microsoft.com/office/powerpoint/2010/main" val="1580557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91730" y="117987"/>
            <a:ext cx="8804786" cy="623376"/>
          </a:xfrm>
        </p:spPr>
        <p:txBody>
          <a:bodyPr/>
          <a:lstStyle/>
          <a:p>
            <a:r>
              <a:rPr lang="en-US" dirty="0" smtClean="0"/>
              <a:t>Lab: </a:t>
            </a:r>
            <a:r>
              <a:rPr lang="en-US" dirty="0"/>
              <a:t>Planning and Implementing Event Log Management </a:t>
            </a:r>
            <a:endParaRPr lang="en-US" dirty="0" smtClean="0"/>
          </a:p>
        </p:txBody>
      </p:sp>
      <p:sp>
        <p:nvSpPr>
          <p:cNvPr id="40963"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74625" indent="-174625" eaLnBrk="0" hangingPunct="0">
              <a:lnSpc>
                <a:spcPct val="90000"/>
              </a:lnSpc>
              <a:spcBef>
                <a:spcPct val="70000"/>
              </a:spcBef>
              <a:buClr>
                <a:schemeClr val="hlink"/>
              </a:buClr>
              <a:buSzPct val="90000"/>
              <a:buFontTx/>
              <a:buChar char="•"/>
            </a:pPr>
            <a:r>
              <a:rPr lang="en-CA" sz="2000" b="0" dirty="0"/>
              <a:t>Exercise 1: Planning Enterprise Event </a:t>
            </a:r>
            <a:r>
              <a:rPr lang="en-CA" sz="2000" b="0" dirty="0" smtClean="0"/>
              <a:t>Log Management</a:t>
            </a:r>
            <a:endParaRPr lang="en-CA" sz="2000" b="0" dirty="0"/>
          </a:p>
          <a:p>
            <a:pPr marL="174625" indent="-174625" eaLnBrk="0" hangingPunct="0">
              <a:lnSpc>
                <a:spcPct val="90000"/>
              </a:lnSpc>
              <a:spcBef>
                <a:spcPct val="70000"/>
              </a:spcBef>
              <a:buClr>
                <a:schemeClr val="hlink"/>
              </a:buClr>
              <a:buSzPct val="90000"/>
              <a:buFontTx/>
              <a:buChar char="•"/>
            </a:pPr>
            <a:r>
              <a:rPr lang="en-CA" sz="2000" b="0" dirty="0"/>
              <a:t>Exercise </a:t>
            </a:r>
            <a:r>
              <a:rPr lang="en-CA" sz="2000" b="0" dirty="0" smtClean="0"/>
              <a:t>2</a:t>
            </a:r>
            <a:r>
              <a:rPr lang="en-CA" sz="2000" b="0" dirty="0"/>
              <a:t>: </a:t>
            </a:r>
            <a:r>
              <a:rPr lang="en-CA" sz="2000" b="0" dirty="0" smtClean="0"/>
              <a:t>Configuring Event Subscriptions</a:t>
            </a:r>
            <a:endParaRPr lang="en-CA" sz="2000" b="0" dirty="0"/>
          </a:p>
          <a:p>
            <a:pPr marL="174625" indent="-174625" eaLnBrk="0" hangingPunct="0">
              <a:lnSpc>
                <a:spcPct val="90000"/>
              </a:lnSpc>
              <a:spcBef>
                <a:spcPct val="70000"/>
              </a:spcBef>
              <a:buClr>
                <a:schemeClr val="hlink"/>
              </a:buClr>
              <a:buSzPct val="90000"/>
              <a:buFontTx/>
              <a:buChar char="•"/>
            </a:pPr>
            <a:r>
              <a:rPr lang="en-CA" sz="2000" b="0" dirty="0"/>
              <a:t>Exercise </a:t>
            </a:r>
            <a:r>
              <a:rPr lang="en-CA" sz="2000" b="0" dirty="0" smtClean="0"/>
              <a:t>3</a:t>
            </a:r>
            <a:r>
              <a:rPr lang="en-CA" sz="2000" b="0" dirty="0"/>
              <a:t>: </a:t>
            </a:r>
            <a:r>
              <a:rPr lang="en-CA" sz="2000" b="0" dirty="0" smtClean="0"/>
              <a:t>Creating Custom Views</a:t>
            </a:r>
          </a:p>
          <a:p>
            <a:pPr marL="174625" indent="-174625" eaLnBrk="0" hangingPunct="0">
              <a:lnSpc>
                <a:spcPct val="90000"/>
              </a:lnSpc>
              <a:spcBef>
                <a:spcPct val="70000"/>
              </a:spcBef>
              <a:buClr>
                <a:schemeClr val="hlink"/>
              </a:buClr>
              <a:buSzPct val="90000"/>
              <a:buFontTx/>
              <a:buChar char="•"/>
            </a:pPr>
            <a:r>
              <a:rPr lang="en-CA" sz="2000" b="0" dirty="0"/>
              <a:t>Exercise </a:t>
            </a:r>
            <a:r>
              <a:rPr lang="en-CA" sz="2000" b="0" dirty="0" smtClean="0"/>
              <a:t>4</a:t>
            </a:r>
            <a:r>
              <a:rPr lang="en-CA" sz="2000" b="0" dirty="0"/>
              <a:t>: </a:t>
            </a:r>
            <a:r>
              <a:rPr lang="en-CA" sz="2000" b="0" dirty="0" smtClean="0"/>
              <a:t>Configuring Event Tasks</a:t>
            </a:r>
            <a:endParaRPr lang="en-CA" sz="2000" b="0" dirty="0"/>
          </a:p>
          <a:p>
            <a:pPr marL="174625" indent="-174625" eaLnBrk="0" hangingPunct="0">
              <a:lnSpc>
                <a:spcPct val="90000"/>
              </a:lnSpc>
              <a:spcBef>
                <a:spcPct val="70000"/>
              </a:spcBef>
              <a:buClr>
                <a:schemeClr val="hlink"/>
              </a:buClr>
              <a:buSzPct val="90000"/>
              <a:buFontTx/>
              <a:buChar char="•"/>
            </a:pPr>
            <a:endParaRPr lang="en-CA" sz="2000" b="0" dirty="0"/>
          </a:p>
        </p:txBody>
      </p:sp>
      <p:sp>
        <p:nvSpPr>
          <p:cNvPr id="40964" name="Rectangle 131"/>
          <p:cNvSpPr>
            <a:spLocks noChangeArrowheads="1"/>
          </p:cNvSpPr>
          <p:nvPr/>
        </p:nvSpPr>
        <p:spPr bwMode="auto">
          <a:xfrm>
            <a:off x="458788" y="5884316"/>
            <a:ext cx="40338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GB" sz="1600" dirty="0"/>
              <a:t>Estimated time: </a:t>
            </a:r>
            <a:r>
              <a:rPr lang="en-US" sz="1600" dirty="0" smtClean="0">
                <a:solidFill>
                  <a:srgbClr val="FF0000"/>
                </a:solidFill>
                <a:ea typeface="굴림" pitchFamily="34" charset="-127"/>
              </a:rPr>
              <a:t>45</a:t>
            </a:r>
            <a:r>
              <a:rPr lang="en-US" altLang="ko-KR" sz="1600" dirty="0" smtClean="0">
                <a:solidFill>
                  <a:srgbClr val="FF0000"/>
                </a:solidFill>
                <a:ea typeface="굴림" pitchFamily="34" charset="-127"/>
              </a:rPr>
              <a:t> </a:t>
            </a:r>
            <a:r>
              <a:rPr lang="en-GB" sz="1600" dirty="0" smtClean="0">
                <a:ea typeface="굴림" pitchFamily="34" charset="-127"/>
              </a:rPr>
              <a:t>minutes</a:t>
            </a:r>
            <a:endParaRPr lang="en-GB" sz="1600" dirty="0">
              <a:ea typeface="굴림" pitchFamily="34" charset="-127"/>
            </a:endParaRPr>
          </a:p>
        </p:txBody>
      </p:sp>
      <p:sp>
        <p:nvSpPr>
          <p:cNvPr id="40965" name="Rectangle 29"/>
          <p:cNvSpPr>
            <a:spLocks noChangeArrowheads="1"/>
          </p:cNvSpPr>
          <p:nvPr/>
        </p:nvSpPr>
        <p:spPr bwMode="auto">
          <a:xfrm>
            <a:off x="425450" y="3592129"/>
            <a:ext cx="45037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eaLnBrk="0" hangingPunct="0">
              <a:lnSpc>
                <a:spcPct val="90000"/>
              </a:lnSpc>
              <a:spcBef>
                <a:spcPct val="70000"/>
              </a:spcBef>
              <a:buClr>
                <a:schemeClr val="hlink"/>
              </a:buClr>
              <a:buSzPct val="90000"/>
              <a:tabLst>
                <a:tab pos="2176463" algn="l"/>
              </a:tabLst>
            </a:pPr>
            <a:r>
              <a:rPr lang="en-GB" sz="1900" b="0" dirty="0"/>
              <a:t>Logon information</a:t>
            </a:r>
          </a:p>
        </p:txBody>
      </p:sp>
      <p:graphicFrame>
        <p:nvGraphicFramePr>
          <p:cNvPr id="6" name="Group 130"/>
          <p:cNvGraphicFramePr>
            <a:graphicFrameLocks noGrp="1"/>
          </p:cNvGraphicFramePr>
          <p:nvPr>
            <p:extLst>
              <p:ext uri="{D42A27DB-BD31-4B8C-83A1-F6EECF244321}">
                <p14:modId xmlns:p14="http://schemas.microsoft.com/office/powerpoint/2010/main" val="4068836690"/>
              </p:ext>
            </p:extLst>
          </p:nvPr>
        </p:nvGraphicFramePr>
        <p:xfrm>
          <a:off x="439981" y="4101903"/>
          <a:ext cx="5567119" cy="1625982"/>
        </p:xfrm>
        <a:graphic>
          <a:graphicData uri="http://schemas.openxmlformats.org/drawingml/2006/table">
            <a:tbl>
              <a:tblPr>
                <a:tableStyleId>{284E427A-3D55-4303-BF80-6455036E1DE7}</a:tableStyleId>
              </a:tblPr>
              <a:tblGrid>
                <a:gridCol w="2714625"/>
                <a:gridCol w="2852494"/>
              </a:tblGrid>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Virtual machines</a:t>
                      </a:r>
                      <a:endParaRPr kumimoji="0" lang="en-US" sz="1800" b="0" i="1"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6430C-NYC-DC1</a:t>
                      </a:r>
                      <a:r>
                        <a:rPr kumimoji="0" lang="en-US" sz="1800" b="0" i="0" u="none" strike="noStrike" cap="none" normalizeH="0" baseline="0" dirty="0" smtClean="0">
                          <a:ln>
                            <a:noFill/>
                          </a:ln>
                          <a:solidFill>
                            <a:schemeClr val="tx1"/>
                          </a:solidFill>
                          <a:effectLst/>
                          <a:latin typeface="Verdana" pitchFamily="34" charset="0"/>
                        </a:rPr>
                        <a:t/>
                      </a:r>
                      <a:br>
                        <a:rPr kumimoji="0" lang="en-US" sz="1800" b="0" i="0" u="none" strike="noStrike" cap="none" normalizeH="0" baseline="0" dirty="0" smtClean="0">
                          <a:ln>
                            <a:noFill/>
                          </a:ln>
                          <a:solidFill>
                            <a:schemeClr val="tx1"/>
                          </a:solidFill>
                          <a:effectLst/>
                          <a:latin typeface="Verdana" pitchFamily="34" charset="0"/>
                        </a:rPr>
                      </a:br>
                      <a:r>
                        <a:rPr kumimoji="0" lang="en-US" sz="1800" b="0" i="0" u="none" strike="noStrike" cap="none" normalizeH="0" baseline="0" dirty="0" smtClean="0">
                          <a:ln>
                            <a:noFill/>
                          </a:ln>
                          <a:solidFill>
                            <a:schemeClr val="tx1"/>
                          </a:solidFill>
                          <a:effectLst/>
                          <a:latin typeface="Verdana" pitchFamily="34" charset="0"/>
                        </a:rPr>
                        <a:t>6430C-NYC-SVR1</a:t>
                      </a:r>
                      <a:endParaRPr kumimoji="0" lang="en-US" sz="1800" u="none" strike="noStrike" cap="none" normalizeH="0" baseline="0" dirty="0" smtClean="0">
                        <a:ln>
                          <a:noFill/>
                        </a:ln>
                        <a:effectLst/>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User name</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800" u="none" strike="noStrike" cap="none" normalizeH="0" baseline="0" dirty="0" err="1" smtClean="0">
                          <a:ln>
                            <a:noFill/>
                          </a:ln>
                          <a:effectLst/>
                        </a:rPr>
                        <a:t>Contoso</a:t>
                      </a:r>
                      <a:r>
                        <a:rPr kumimoji="0" lang="en-US" sz="1800" u="none" strike="noStrike" cap="none" normalizeH="0" baseline="0" dirty="0" smtClean="0">
                          <a:ln>
                            <a:noFill/>
                          </a:ln>
                          <a:effectLst/>
                        </a:rPr>
                        <a:t>\Administrator</a:t>
                      </a:r>
                      <a:endParaRPr kumimoji="0" lang="en-US" sz="1800" b="0" i="0" u="none" strike="noStrike" cap="none" normalizeH="0" baseline="0" dirty="0" smtClean="0">
                        <a:ln>
                          <a:noFill/>
                        </a:ln>
                        <a:solidFill>
                          <a:srgbClr val="3E8CC6"/>
                        </a:solidFill>
                        <a:effectLst/>
                        <a:latin typeface="Verdana" pitchFamily="34" charset="0"/>
                      </a:endParaRPr>
                    </a:p>
                  </a:txBody>
                  <a:tcPr marT="91440" marB="91440" anchor="ctr" horzOverflow="overflow"/>
                </a:tc>
              </a:tr>
              <a:tr h="474663">
                <a:tc>
                  <a:txBody>
                    <a:bodyPr/>
                    <a:lstStyle/>
                    <a:p>
                      <a:pPr marL="0" marR="0" lvl="0" indent="0" algn="l" defTabSz="914400" rtl="0" eaLnBrk="1" fontAlgn="base" latinLnBrk="0" hangingPunct="1">
                        <a:lnSpc>
                          <a:spcPct val="90000"/>
                        </a:lnSpc>
                        <a:spcBef>
                          <a:spcPct val="70000"/>
                        </a:spcBef>
                        <a:spcAft>
                          <a:spcPct val="0"/>
                        </a:spcAft>
                        <a:buClr>
                          <a:schemeClr val="hlink"/>
                        </a:buClr>
                        <a:buSzPct val="90000"/>
                        <a:buFontTx/>
                        <a:buNone/>
                        <a:tabLst/>
                      </a:pPr>
                      <a:r>
                        <a:rPr kumimoji="0" lang="en-US" sz="1800" u="none" strike="noStrike" cap="none" normalizeH="0" baseline="0" dirty="0" smtClean="0">
                          <a:ln>
                            <a:noFill/>
                          </a:ln>
                          <a:effectLst/>
                        </a:rPr>
                        <a:t>Password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rPr>
                        <a:t>Pa$$w0rd</a:t>
                      </a:r>
                      <a:endParaRPr kumimoji="0" lang="en-US" sz="1800" b="0" i="0" u="none" strike="noStrike" cap="none" normalizeH="0" baseline="0" dirty="0" smtClean="0">
                        <a:ln>
                          <a:noFill/>
                        </a:ln>
                        <a:solidFill>
                          <a:schemeClr val="tx1"/>
                        </a:solidFill>
                        <a:effectLst/>
                        <a:latin typeface="Verdana" pitchFamily="34" charset="0"/>
                      </a:endParaRPr>
                    </a:p>
                  </a:txBody>
                  <a:tcPr marT="91440" marB="91440" anchor="ctr" horzOverflow="overflow"/>
                </a:tc>
              </a:tr>
            </a:tbl>
          </a:graphicData>
        </a:graphic>
      </p:graphicFrame>
    </p:spTree>
    <p:extLst>
      <p:ext uri="{BB962C8B-B14F-4D97-AF65-F5344CB8AC3E}">
        <p14:creationId xmlns:p14="http://schemas.microsoft.com/office/powerpoint/2010/main" val="479319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Lab Scenario</a:t>
            </a:r>
          </a:p>
        </p:txBody>
      </p:sp>
      <p:sp>
        <p:nvSpPr>
          <p:cNvPr id="41987" name="Rectangle 3"/>
          <p:cNvSpPr>
            <a:spLocks noChangeArrowheads="1"/>
          </p:cNvSpPr>
          <p:nvPr/>
        </p:nvSpPr>
        <p:spPr bwMode="auto">
          <a:xfrm>
            <a:off x="496888" y="1089025"/>
            <a:ext cx="7751762"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90000"/>
              </a:lnSpc>
              <a:spcBef>
                <a:spcPct val="70000"/>
              </a:spcBef>
              <a:buClr>
                <a:schemeClr val="hlink"/>
              </a:buClr>
              <a:buSzPct val="90000"/>
            </a:pPr>
            <a:endParaRPr lang="en-CA" sz="2000" b="0" dirty="0"/>
          </a:p>
        </p:txBody>
      </p:sp>
      <p:sp>
        <p:nvSpPr>
          <p:cNvPr id="6" name="Rectangle 3"/>
          <p:cNvSpPr txBox="1">
            <a:spLocks noChangeArrowheads="1"/>
          </p:cNvSpPr>
          <p:nvPr/>
        </p:nvSpPr>
        <p:spPr bwMode="auto">
          <a:xfrm>
            <a:off x="458788" y="887685"/>
            <a:ext cx="7751762" cy="536348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90000"/>
              </a:lnSpc>
              <a:spcBef>
                <a:spcPct val="70000"/>
              </a:spcBef>
              <a:spcAft>
                <a:spcPct val="0"/>
              </a:spcAft>
              <a:buClr>
                <a:schemeClr val="hlink"/>
              </a:buClr>
              <a:buSzPct val="90000"/>
              <a:buChar char="•"/>
              <a:defRPr sz="2000">
                <a:solidFill>
                  <a:schemeClr val="tx1"/>
                </a:solidFill>
                <a:latin typeface="+mn-lt"/>
                <a:ea typeface="+mn-ea"/>
                <a:cs typeface="+mn-cs"/>
              </a:defRPr>
            </a:lvl1pPr>
            <a:lvl2pPr marL="458788" indent="-169863" algn="l" rtl="0" eaLnBrk="1" fontAlgn="base" hangingPunct="1">
              <a:lnSpc>
                <a:spcPct val="90000"/>
              </a:lnSpc>
              <a:spcBef>
                <a:spcPct val="70000"/>
              </a:spcBef>
              <a:spcAft>
                <a:spcPct val="0"/>
              </a:spcAft>
              <a:buClr>
                <a:schemeClr val="hlink"/>
              </a:buClr>
              <a:buSzPct val="80000"/>
              <a:buFont typeface="Wingdings" pitchFamily="2" charset="2"/>
              <a:buChar char="§"/>
              <a:defRPr>
                <a:solidFill>
                  <a:schemeClr val="tx1"/>
                </a:solidFill>
                <a:latin typeface="+mn-lt"/>
              </a:defRPr>
            </a:lvl2pPr>
            <a:lvl3pPr marL="854075" indent="-173038" algn="l" rtl="0" eaLnBrk="1" fontAlgn="base" hangingPunct="1">
              <a:lnSpc>
                <a:spcPct val="90000"/>
              </a:lnSpc>
              <a:spcBef>
                <a:spcPct val="70000"/>
              </a:spcBef>
              <a:spcAft>
                <a:spcPct val="0"/>
              </a:spcAft>
              <a:buClr>
                <a:schemeClr val="bg2"/>
              </a:buClr>
              <a:buSzPct val="80000"/>
              <a:buChar char="•"/>
              <a:defRPr>
                <a:solidFill>
                  <a:schemeClr val="tx1"/>
                </a:solidFill>
                <a:latin typeface="+mn-lt"/>
              </a:defRPr>
            </a:lvl3pPr>
            <a:lvl4pPr marL="1254125" indent="-165100" algn="l" rtl="0" eaLnBrk="1" fontAlgn="base" hangingPunct="1">
              <a:lnSpc>
                <a:spcPct val="90000"/>
              </a:lnSpc>
              <a:spcBef>
                <a:spcPct val="70000"/>
              </a:spcBef>
              <a:spcAft>
                <a:spcPct val="0"/>
              </a:spcAft>
              <a:buClr>
                <a:srgbClr val="2D4A6D"/>
              </a:buClr>
              <a:buSzPct val="90000"/>
              <a:buFont typeface="Segoe" pitchFamily="34" charset="0"/>
              <a:buChar char="-"/>
              <a:defRPr sz="1600">
                <a:solidFill>
                  <a:schemeClr val="tx1"/>
                </a:solidFill>
                <a:latin typeface="+mn-lt"/>
              </a:defRPr>
            </a:lvl4pPr>
            <a:lvl5pPr marL="15446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CA" sz="1800" b="0" dirty="0" err="1"/>
              <a:t>Contoso</a:t>
            </a:r>
            <a:r>
              <a:rPr lang="en-CA" sz="1800" b="0" dirty="0"/>
              <a:t>, Ltd. is deploying a three server environment to allow for the testing of new applications that are planned to be introduced into the production environment. </a:t>
            </a:r>
          </a:p>
          <a:p>
            <a:pPr marL="0" indent="0">
              <a:buNone/>
            </a:pPr>
            <a:r>
              <a:rPr lang="en-CA" sz="1800" b="0" dirty="0"/>
              <a:t>The environment currently consists of two </a:t>
            </a:r>
            <a:r>
              <a:rPr lang="en-CA" sz="1800" b="0" dirty="0" smtClean="0"/>
              <a:t>servers: </a:t>
            </a:r>
            <a:r>
              <a:rPr lang="en-CA" sz="1800" b="0" dirty="0"/>
              <a:t>NYC-DC1, the </a:t>
            </a:r>
            <a:r>
              <a:rPr lang="en-CA" sz="1800" b="0"/>
              <a:t>domain </a:t>
            </a:r>
            <a:r>
              <a:rPr lang="en-CA" sz="1800" b="0" smtClean="0"/>
              <a:t>controller, </a:t>
            </a:r>
            <a:r>
              <a:rPr lang="en-CA" sz="1800" b="0" dirty="0"/>
              <a:t>and NYC-SVR1, an application test server. </a:t>
            </a:r>
            <a:r>
              <a:rPr lang="en-CA" sz="1800" b="0" dirty="0" smtClean="0"/>
              <a:t>After your </a:t>
            </a:r>
            <a:r>
              <a:rPr lang="en-CA" sz="1800" b="0" dirty="0"/>
              <a:t>initial configuration is complete, 10 more application test servers will be introduced to the test environment. Application servers will be moved in and out of the test groups as need arises, including the original application test server, NYC-SVR1.</a:t>
            </a:r>
          </a:p>
          <a:p>
            <a:pPr marL="0" indent="0">
              <a:buNone/>
            </a:pPr>
            <a:r>
              <a:rPr lang="en-CA" sz="1800" b="0" dirty="0" smtClean="0"/>
              <a:t>Because of the </a:t>
            </a:r>
            <a:r>
              <a:rPr lang="en-CA" sz="1800" b="0" dirty="0"/>
              <a:t>nature of the testing process, users in the application test group have been given wide-reaching permissions on the servers in the test group.</a:t>
            </a:r>
          </a:p>
          <a:p>
            <a:pPr marL="0" indent="0">
              <a:buNone/>
            </a:pPr>
            <a:r>
              <a:rPr lang="en-CA" sz="1800" b="0" dirty="0"/>
              <a:t>The owner of the project wants to be able to keep track of modifications to application installation and uninstallation without having to directly monitor each server in the environment.</a:t>
            </a:r>
          </a:p>
          <a:p>
            <a:pPr marL="0" indent="0">
              <a:buNone/>
            </a:pPr>
            <a:r>
              <a:rPr lang="en-CA" sz="1800" b="0" dirty="0"/>
              <a:t>You have been asked to plan the implementation of a monitoring and notification system that fulfills the requirements of the project owner, Ed Meadows.</a:t>
            </a:r>
          </a:p>
          <a:p>
            <a:pPr marL="0" indent="0">
              <a:buNone/>
            </a:pPr>
            <a:endParaRPr lang="en-CA" b="0" dirty="0" err="1"/>
          </a:p>
        </p:txBody>
      </p:sp>
    </p:spTree>
    <p:extLst>
      <p:ext uri="{BB962C8B-B14F-4D97-AF65-F5344CB8AC3E}">
        <p14:creationId xmlns:p14="http://schemas.microsoft.com/office/powerpoint/2010/main" val="560125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Module Review and Takeaways</a:t>
            </a:r>
          </a:p>
        </p:txBody>
      </p:sp>
      <p:sp>
        <p:nvSpPr>
          <p:cNvPr id="39939" name="Rectangle 3"/>
          <p:cNvSpPr>
            <a:spLocks noGrp="1" noChangeArrowheads="1"/>
          </p:cNvSpPr>
          <p:nvPr>
            <p:ph type="body" idx="1"/>
          </p:nvPr>
        </p:nvSpPr>
        <p:spPr/>
        <p:txBody>
          <a:bodyPr/>
          <a:lstStyle/>
          <a:p>
            <a:pPr eaLnBrk="1" hangingPunct="1"/>
            <a:r>
              <a:rPr lang="en-US" dirty="0" smtClean="0"/>
              <a:t>Review Questions</a:t>
            </a:r>
          </a:p>
          <a:p>
            <a:pPr eaLnBrk="1" hangingPunct="1"/>
            <a:r>
              <a:rPr lang="en-US" dirty="0" smtClean="0"/>
              <a:t>Tools</a:t>
            </a:r>
          </a:p>
        </p:txBody>
      </p:sp>
    </p:spTree>
    <p:extLst>
      <p:ext uri="{BB962C8B-B14F-4D97-AF65-F5344CB8AC3E}">
        <p14:creationId xmlns:p14="http://schemas.microsoft.com/office/powerpoint/2010/main" val="19688715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Module Overview</a:t>
            </a:r>
          </a:p>
        </p:txBody>
      </p:sp>
      <p:sp>
        <p:nvSpPr>
          <p:cNvPr id="5123" name="Rectangle 3"/>
          <p:cNvSpPr>
            <a:spLocks noGrp="1" noChangeArrowheads="1"/>
          </p:cNvSpPr>
          <p:nvPr>
            <p:ph type="body" idx="1"/>
          </p:nvPr>
        </p:nvSpPr>
        <p:spPr/>
        <p:txBody>
          <a:bodyPr/>
          <a:lstStyle/>
          <a:p>
            <a:r>
              <a:rPr lang="en-US" dirty="0" smtClean="0"/>
              <a:t>Monitoring and Analyzing Server Performance</a:t>
            </a:r>
          </a:p>
          <a:p>
            <a:r>
              <a:rPr lang="en-CA" dirty="0" smtClean="0"/>
              <a:t>Managing Events</a:t>
            </a:r>
            <a:endParaRPr lang="en-GB" dirty="0"/>
          </a:p>
          <a:p>
            <a:endParaRPr lang="en-US" dirty="0" smtClean="0"/>
          </a:p>
          <a:p>
            <a:pPr eaLnBrk="1" hangingPunct="1"/>
            <a:endParaRPr lang="en-US" dirty="0" smtClean="0"/>
          </a:p>
        </p:txBody>
      </p:sp>
    </p:spTree>
    <p:extLst>
      <p:ext uri="{BB962C8B-B14F-4D97-AF65-F5344CB8AC3E}">
        <p14:creationId xmlns:p14="http://schemas.microsoft.com/office/powerpoint/2010/main" val="44838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1: Monitoring and Analyzing Server Performance</a:t>
            </a:r>
          </a:p>
        </p:txBody>
      </p:sp>
      <p:sp>
        <p:nvSpPr>
          <p:cNvPr id="6147" name="Rectangle 3"/>
          <p:cNvSpPr>
            <a:spLocks noGrp="1" noChangeArrowheads="1"/>
          </p:cNvSpPr>
          <p:nvPr>
            <p:ph type="body" idx="1"/>
          </p:nvPr>
        </p:nvSpPr>
        <p:spPr/>
        <p:txBody>
          <a:bodyPr/>
          <a:lstStyle/>
          <a:p>
            <a:r>
              <a:rPr lang="en-GB" dirty="0" smtClean="0"/>
              <a:t>Importance of Performance Monitoring</a:t>
            </a:r>
          </a:p>
          <a:p>
            <a:r>
              <a:rPr lang="en-US" dirty="0" smtClean="0"/>
              <a:t>Establishing Baselines</a:t>
            </a:r>
          </a:p>
          <a:p>
            <a:r>
              <a:rPr lang="en-US" dirty="0" smtClean="0"/>
              <a:t>Monitoring Performance Trends</a:t>
            </a:r>
          </a:p>
          <a:p>
            <a:r>
              <a:rPr lang="en-US" dirty="0" smtClean="0"/>
              <a:t>Performance Optimization</a:t>
            </a:r>
          </a:p>
          <a:p>
            <a:r>
              <a:rPr lang="en-US" dirty="0" smtClean="0"/>
              <a:t>Advanced Performance Analysis</a:t>
            </a:r>
          </a:p>
        </p:txBody>
      </p:sp>
    </p:spTree>
    <p:extLst>
      <p:ext uri="{BB962C8B-B14F-4D97-AF65-F5344CB8AC3E}">
        <p14:creationId xmlns:p14="http://schemas.microsoft.com/office/powerpoint/2010/main" val="3522032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Importance of Monitoring Performance</a:t>
            </a:r>
            <a:endParaRPr lang="en-GB"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2449" y="4699597"/>
            <a:ext cx="1437809" cy="1579141"/>
          </a:xfrm>
          <a:prstGeom prst="rect">
            <a:avLst/>
          </a:prstGeom>
        </p:spPr>
      </p:pic>
      <p:sp>
        <p:nvSpPr>
          <p:cNvPr id="16" name="AutoShape 4"/>
          <p:cNvSpPr>
            <a:spLocks noChangeArrowheads="1"/>
          </p:cNvSpPr>
          <p:nvPr/>
        </p:nvSpPr>
        <p:spPr bwMode="auto">
          <a:xfrm>
            <a:off x="214313" y="1059630"/>
            <a:ext cx="8699500" cy="1005140"/>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Performance monitoring allows you to troubleshoot problems proactively, instead of reactively</a:t>
            </a:r>
            <a:endParaRPr lang="en-US" dirty="0">
              <a:cs typeface="Arial" charset="0"/>
            </a:endParaRPr>
          </a:p>
        </p:txBody>
      </p:sp>
      <p:grpSp>
        <p:nvGrpSpPr>
          <p:cNvPr id="3" name="Group 2"/>
          <p:cNvGrpSpPr/>
          <p:nvPr/>
        </p:nvGrpSpPr>
        <p:grpSpPr>
          <a:xfrm>
            <a:off x="403372" y="4934977"/>
            <a:ext cx="2782037" cy="972365"/>
            <a:chOff x="3950430" y="3604741"/>
            <a:chExt cx="3532361" cy="1516302"/>
          </a:xfrm>
        </p:grpSpPr>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0782" y="3604741"/>
              <a:ext cx="1752009" cy="972365"/>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1038" y="3906195"/>
              <a:ext cx="1460862" cy="1062445"/>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690919">
              <a:off x="4556338" y="3373911"/>
              <a:ext cx="1141224" cy="2353039"/>
            </a:xfrm>
            <a:prstGeom prst="rect">
              <a:avLst/>
            </a:prstGeom>
          </p:spPr>
        </p:pic>
      </p:grpSp>
      <p:grpSp>
        <p:nvGrpSpPr>
          <p:cNvPr id="7" name="Group 6"/>
          <p:cNvGrpSpPr/>
          <p:nvPr/>
        </p:nvGrpSpPr>
        <p:grpSpPr>
          <a:xfrm>
            <a:off x="1794391" y="1956083"/>
            <a:ext cx="5006082" cy="4328652"/>
            <a:chOff x="1838635" y="1956083"/>
            <a:chExt cx="5006082" cy="4328652"/>
          </a:xfrm>
        </p:grpSpPr>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99737" y="1956083"/>
              <a:ext cx="4328652" cy="4328652"/>
            </a:xfrm>
            <a:prstGeom prst="rect">
              <a:avLst/>
            </a:prstGeom>
          </p:spPr>
        </p:pic>
        <p:sp>
          <p:nvSpPr>
            <p:cNvPr id="6" name="TextBox 5"/>
            <p:cNvSpPr txBox="1"/>
            <p:nvPr/>
          </p:nvSpPr>
          <p:spPr>
            <a:xfrm>
              <a:off x="5319941" y="2644457"/>
              <a:ext cx="1524776" cy="400110"/>
            </a:xfrm>
            <a:prstGeom prst="rect">
              <a:avLst/>
            </a:prstGeom>
            <a:noFill/>
          </p:spPr>
          <p:txBody>
            <a:bodyPr wrap="none" rtlCol="0">
              <a:spAutoFit/>
            </a:bodyPr>
            <a:lstStyle/>
            <a:p>
              <a:r>
                <a:rPr lang="en-CA" sz="2000" dirty="0" smtClean="0"/>
                <a:t>1. Collect</a:t>
              </a:r>
              <a:endParaRPr lang="en-US" sz="2000" dirty="0"/>
            </a:p>
          </p:txBody>
        </p:sp>
        <p:sp>
          <p:nvSpPr>
            <p:cNvPr id="13" name="TextBox 12"/>
            <p:cNvSpPr txBox="1"/>
            <p:nvPr/>
          </p:nvSpPr>
          <p:spPr>
            <a:xfrm>
              <a:off x="5147186" y="5289113"/>
              <a:ext cx="1678665" cy="400110"/>
            </a:xfrm>
            <a:prstGeom prst="rect">
              <a:avLst/>
            </a:prstGeom>
            <a:noFill/>
          </p:spPr>
          <p:txBody>
            <a:bodyPr wrap="none" rtlCol="0">
              <a:spAutoFit/>
            </a:bodyPr>
            <a:lstStyle/>
            <a:p>
              <a:r>
                <a:rPr lang="en-CA" sz="2000" dirty="0" smtClean="0"/>
                <a:t>2. Analyze</a:t>
              </a:r>
              <a:endParaRPr lang="en-US" sz="2000" dirty="0"/>
            </a:p>
          </p:txBody>
        </p:sp>
        <p:sp>
          <p:nvSpPr>
            <p:cNvPr id="17" name="TextBox 16"/>
            <p:cNvSpPr txBox="1"/>
            <p:nvPr/>
          </p:nvSpPr>
          <p:spPr>
            <a:xfrm>
              <a:off x="1838635" y="3684480"/>
              <a:ext cx="1422184" cy="400110"/>
            </a:xfrm>
            <a:prstGeom prst="rect">
              <a:avLst/>
            </a:prstGeom>
            <a:noFill/>
          </p:spPr>
          <p:txBody>
            <a:bodyPr wrap="none" rtlCol="0">
              <a:spAutoFit/>
            </a:bodyPr>
            <a:lstStyle/>
            <a:p>
              <a:r>
                <a:rPr lang="en-CA" sz="2000" dirty="0" smtClean="0"/>
                <a:t>3. Notify</a:t>
              </a:r>
              <a:endParaRPr lang="en-US" sz="2000" dirty="0"/>
            </a:p>
          </p:txBody>
        </p:sp>
      </p:grpSp>
    </p:spTree>
    <p:extLst>
      <p:ext uri="{BB962C8B-B14F-4D97-AF65-F5344CB8AC3E}">
        <p14:creationId xmlns:p14="http://schemas.microsoft.com/office/powerpoint/2010/main" val="1927604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Establishing Baselines</a:t>
            </a:r>
            <a:endParaRPr lang="en-GB" dirty="0"/>
          </a:p>
        </p:txBody>
      </p:sp>
      <p:sp>
        <p:nvSpPr>
          <p:cNvPr id="5" name="AutoShape 4"/>
          <p:cNvSpPr>
            <a:spLocks noChangeArrowheads="1"/>
          </p:cNvSpPr>
          <p:nvPr/>
        </p:nvSpPr>
        <p:spPr bwMode="auto">
          <a:xfrm>
            <a:off x="214313" y="895717"/>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GB" dirty="0" smtClean="0"/>
              <a:t>Baselines allow you to put the collected performance information from your servers in the proper context for analysis</a:t>
            </a:r>
            <a:endParaRPr lang="en-US" dirty="0">
              <a:cs typeface="Arial" charset="0"/>
            </a:endParaRPr>
          </a:p>
        </p:txBody>
      </p:sp>
      <p:sp>
        <p:nvSpPr>
          <p:cNvPr id="26" name="AutoShape 12"/>
          <p:cNvSpPr>
            <a:spLocks noChangeArrowheads="1"/>
          </p:cNvSpPr>
          <p:nvPr/>
        </p:nvSpPr>
        <p:spPr bwMode="auto">
          <a:xfrm>
            <a:off x="220663" y="1948791"/>
            <a:ext cx="8705850" cy="3031067"/>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600" dirty="0" smtClean="0">
                <a:ea typeface="PMingLiU" pitchFamily="18" charset="-120"/>
              </a:rPr>
              <a:t>Baseline recommendations:</a:t>
            </a:r>
            <a:endParaRPr lang="en-GB" sz="1600" dirty="0">
              <a:ea typeface="PMingLiU" pitchFamily="18" charset="-120"/>
            </a:endParaRPr>
          </a:p>
        </p:txBody>
      </p:sp>
      <p:grpSp>
        <p:nvGrpSpPr>
          <p:cNvPr id="33" name="Group 18"/>
          <p:cNvGrpSpPr>
            <a:grpSpLocks/>
          </p:cNvGrpSpPr>
          <p:nvPr/>
        </p:nvGrpSpPr>
        <p:grpSpPr bwMode="auto">
          <a:xfrm>
            <a:off x="400049" y="2325030"/>
            <a:ext cx="8320617" cy="500804"/>
            <a:chOff x="757238" y="4884425"/>
            <a:chExt cx="8064501" cy="641350"/>
          </a:xfrm>
        </p:grpSpPr>
        <p:sp>
          <p:nvSpPr>
            <p:cNvPr id="34"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Collect </a:t>
              </a:r>
              <a:r>
                <a:rPr lang="en-CA" sz="1400" dirty="0"/>
                <a:t>performance data when the server is in a typical usage </a:t>
              </a:r>
              <a:r>
                <a:rPr lang="en-CA" sz="1400" dirty="0" smtClean="0"/>
                <a:t>pattern</a:t>
              </a:r>
              <a:endParaRPr lang="en-GB" sz="1400" dirty="0"/>
            </a:p>
          </p:txBody>
        </p:sp>
        <p:sp>
          <p:nvSpPr>
            <p:cNvPr id="3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400" dirty="0">
                  <a:solidFill>
                    <a:srgbClr val="990033"/>
                  </a:solidFill>
                  <a:latin typeface="Wingdings" pitchFamily="2" charset="2"/>
                  <a:cs typeface="Arial" charset="0"/>
                </a:rPr>
                <a:t>ü</a:t>
              </a:r>
            </a:p>
          </p:txBody>
        </p:sp>
      </p:grpSp>
      <p:grpSp>
        <p:nvGrpSpPr>
          <p:cNvPr id="36" name="Group 18"/>
          <p:cNvGrpSpPr>
            <a:grpSpLocks/>
          </p:cNvGrpSpPr>
          <p:nvPr/>
        </p:nvGrpSpPr>
        <p:grpSpPr bwMode="auto">
          <a:xfrm>
            <a:off x="400049" y="3645832"/>
            <a:ext cx="8320617" cy="500804"/>
            <a:chOff x="757238" y="4884425"/>
            <a:chExt cx="8064501" cy="641350"/>
          </a:xfrm>
        </p:grpSpPr>
        <p:sp>
          <p:nvSpPr>
            <p:cNvPr id="37"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Include </a:t>
              </a:r>
              <a:r>
                <a:rPr lang="en-CA" sz="1400" dirty="0"/>
                <a:t>any related data in the same baseline </a:t>
              </a:r>
              <a:r>
                <a:rPr lang="en-CA" sz="1400" dirty="0" smtClean="0"/>
                <a:t>report</a:t>
              </a:r>
              <a:endParaRPr lang="en-GB" sz="1400" dirty="0"/>
            </a:p>
          </p:txBody>
        </p:sp>
        <p:sp>
          <p:nvSpPr>
            <p:cNvPr id="3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400">
                  <a:solidFill>
                    <a:srgbClr val="990033"/>
                  </a:solidFill>
                  <a:latin typeface="Wingdings" pitchFamily="2" charset="2"/>
                  <a:cs typeface="Arial" charset="0"/>
                </a:rPr>
                <a:t>ü</a:t>
              </a:r>
            </a:p>
          </p:txBody>
        </p:sp>
      </p:grpSp>
      <p:grpSp>
        <p:nvGrpSpPr>
          <p:cNvPr id="39" name="Group 18"/>
          <p:cNvGrpSpPr>
            <a:grpSpLocks/>
          </p:cNvGrpSpPr>
          <p:nvPr/>
        </p:nvGrpSpPr>
        <p:grpSpPr bwMode="auto">
          <a:xfrm>
            <a:off x="413279" y="2997540"/>
            <a:ext cx="8320617" cy="500804"/>
            <a:chOff x="757238" y="4884425"/>
            <a:chExt cx="8064501" cy="641350"/>
          </a:xfrm>
        </p:grpSpPr>
        <p:sp>
          <p:nvSpPr>
            <p:cNvPr id="40"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Collect </a:t>
              </a:r>
              <a:r>
                <a:rPr lang="en-CA" sz="1400" dirty="0"/>
                <a:t>data over a long enough period to get meaningful </a:t>
              </a:r>
              <a:r>
                <a:rPr lang="en-CA" sz="1400" dirty="0" smtClean="0"/>
                <a:t>results</a:t>
              </a:r>
              <a:endParaRPr lang="en-GB" sz="1400" dirty="0"/>
            </a:p>
          </p:txBody>
        </p:sp>
        <p:sp>
          <p:nvSpPr>
            <p:cNvPr id="41"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400" dirty="0">
                  <a:solidFill>
                    <a:srgbClr val="990033"/>
                  </a:solidFill>
                  <a:latin typeface="Wingdings" pitchFamily="2" charset="2"/>
                  <a:cs typeface="Arial" charset="0"/>
                </a:rPr>
                <a:t>ü</a:t>
              </a:r>
            </a:p>
          </p:txBody>
        </p:sp>
      </p:grpSp>
      <p:grpSp>
        <p:nvGrpSpPr>
          <p:cNvPr id="42" name="Group 18"/>
          <p:cNvGrpSpPr>
            <a:grpSpLocks/>
          </p:cNvGrpSpPr>
          <p:nvPr/>
        </p:nvGrpSpPr>
        <p:grpSpPr bwMode="auto">
          <a:xfrm>
            <a:off x="413279" y="4299149"/>
            <a:ext cx="8320617" cy="500804"/>
            <a:chOff x="757238" y="4884425"/>
            <a:chExt cx="8064501" cy="641350"/>
          </a:xfrm>
        </p:grpSpPr>
        <p:sp>
          <p:nvSpPr>
            <p:cNvPr id="43"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Compare </a:t>
              </a:r>
              <a:r>
                <a:rPr lang="en-CA" sz="1400" dirty="0"/>
                <a:t>baselines of servers with similar roles and configurations</a:t>
              </a:r>
              <a:endParaRPr lang="en-GB" sz="1400" dirty="0"/>
            </a:p>
          </p:txBody>
        </p:sp>
        <p:sp>
          <p:nvSpPr>
            <p:cNvPr id="44"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400">
                  <a:solidFill>
                    <a:srgbClr val="990033"/>
                  </a:solidFill>
                  <a:latin typeface="Wingdings" pitchFamily="2" charset="2"/>
                  <a:cs typeface="Arial" charset="0"/>
                </a:rPr>
                <a:t>ü</a:t>
              </a:r>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7118" y="5153393"/>
            <a:ext cx="1049764" cy="1260469"/>
          </a:xfrm>
          <a:prstGeom prst="rect">
            <a:avLst/>
          </a:prstGeom>
        </p:spPr>
      </p:pic>
    </p:spTree>
    <p:extLst>
      <p:ext uri="{BB962C8B-B14F-4D97-AF65-F5344CB8AC3E}">
        <p14:creationId xmlns:p14="http://schemas.microsoft.com/office/powerpoint/2010/main" val="2591342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Performance Trends</a:t>
            </a:r>
            <a:endParaRPr lang="en-GB" dirty="0"/>
          </a:p>
        </p:txBody>
      </p:sp>
      <p:sp>
        <p:nvSpPr>
          <p:cNvPr id="4" name="AutoShape 4"/>
          <p:cNvSpPr>
            <a:spLocks noChangeArrowheads="1"/>
          </p:cNvSpPr>
          <p:nvPr/>
        </p:nvSpPr>
        <p:spPr bwMode="auto">
          <a:xfrm>
            <a:off x="214313" y="921843"/>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cs typeface="Arial" charset="0"/>
              </a:rPr>
              <a:t>Monitoring performance trends will allow you to detect subtle changes that may not be otherwise noticed</a:t>
            </a:r>
            <a:endParaRPr lang="en-US" dirty="0">
              <a:cs typeface="Arial" charset="0"/>
            </a:endParaRPr>
          </a:p>
        </p:txBody>
      </p:sp>
      <p:sp>
        <p:nvSpPr>
          <p:cNvPr id="14" name="AutoShape 12"/>
          <p:cNvSpPr>
            <a:spLocks noChangeArrowheads="1"/>
          </p:cNvSpPr>
          <p:nvPr/>
        </p:nvSpPr>
        <p:spPr bwMode="auto">
          <a:xfrm>
            <a:off x="219715" y="2040464"/>
            <a:ext cx="8705850" cy="2375210"/>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600" dirty="0" smtClean="0">
                <a:ea typeface="PMingLiU" pitchFamily="18" charset="-120"/>
              </a:rPr>
              <a:t>Trending scenarios:</a:t>
            </a:r>
            <a:endParaRPr lang="en-GB" sz="1600" dirty="0">
              <a:ea typeface="PMingLiU" pitchFamily="18" charset="-120"/>
            </a:endParaRPr>
          </a:p>
        </p:txBody>
      </p:sp>
      <p:grpSp>
        <p:nvGrpSpPr>
          <p:cNvPr id="15" name="Group 18"/>
          <p:cNvGrpSpPr>
            <a:grpSpLocks/>
          </p:cNvGrpSpPr>
          <p:nvPr/>
        </p:nvGrpSpPr>
        <p:grpSpPr bwMode="auto">
          <a:xfrm>
            <a:off x="399101" y="2416702"/>
            <a:ext cx="8320617" cy="500804"/>
            <a:chOff x="757238" y="4884425"/>
            <a:chExt cx="8064501" cy="641350"/>
          </a:xfrm>
        </p:grpSpPr>
        <p:sp>
          <p:nvSpPr>
            <p:cNvPr id="16"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a:t>	   </a:t>
              </a:r>
              <a:r>
                <a:rPr lang="en-GB" sz="1600" dirty="0" smtClean="0"/>
                <a:t>Servers performing the same role</a:t>
              </a:r>
              <a:endParaRPr lang="en-GB" sz="1600" dirty="0"/>
            </a:p>
          </p:txBody>
        </p:sp>
        <p:sp>
          <p:nvSpPr>
            <p:cNvPr id="17"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600">
                  <a:solidFill>
                    <a:srgbClr val="990033"/>
                  </a:solidFill>
                  <a:latin typeface="Wingdings" pitchFamily="2" charset="2"/>
                  <a:cs typeface="Arial" charset="0"/>
                </a:rPr>
                <a:t>ü</a:t>
              </a:r>
            </a:p>
          </p:txBody>
        </p:sp>
      </p:grpSp>
      <p:grpSp>
        <p:nvGrpSpPr>
          <p:cNvPr id="18" name="Group 18"/>
          <p:cNvGrpSpPr>
            <a:grpSpLocks/>
          </p:cNvGrpSpPr>
          <p:nvPr/>
        </p:nvGrpSpPr>
        <p:grpSpPr bwMode="auto">
          <a:xfrm>
            <a:off x="399101" y="3737504"/>
            <a:ext cx="8320617" cy="500804"/>
            <a:chOff x="757238" y="4884425"/>
            <a:chExt cx="8064501" cy="641350"/>
          </a:xfrm>
        </p:grpSpPr>
        <p:sp>
          <p:nvSpPr>
            <p:cNvPr id="19"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a:t>	   </a:t>
              </a:r>
              <a:r>
                <a:rPr lang="en-GB" sz="1600" dirty="0" smtClean="0"/>
                <a:t>Servers in the same physical environment</a:t>
              </a:r>
              <a:endParaRPr lang="en-GB" sz="1600" dirty="0"/>
            </a:p>
          </p:txBody>
        </p:sp>
        <p:sp>
          <p:nvSpPr>
            <p:cNvPr id="20"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600">
                  <a:solidFill>
                    <a:srgbClr val="990033"/>
                  </a:solidFill>
                  <a:latin typeface="Wingdings" pitchFamily="2" charset="2"/>
                  <a:cs typeface="Arial" charset="0"/>
                </a:rPr>
                <a:t>ü</a:t>
              </a:r>
            </a:p>
          </p:txBody>
        </p:sp>
      </p:grpSp>
      <p:grpSp>
        <p:nvGrpSpPr>
          <p:cNvPr id="21" name="Group 18"/>
          <p:cNvGrpSpPr>
            <a:grpSpLocks/>
          </p:cNvGrpSpPr>
          <p:nvPr/>
        </p:nvGrpSpPr>
        <p:grpSpPr bwMode="auto">
          <a:xfrm>
            <a:off x="412331" y="3089212"/>
            <a:ext cx="8320617" cy="500804"/>
            <a:chOff x="757238" y="4884425"/>
            <a:chExt cx="8064501" cy="641350"/>
          </a:xfrm>
        </p:grpSpPr>
        <p:sp>
          <p:nvSpPr>
            <p:cNvPr id="22"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600" dirty="0" smtClean="0"/>
                <a:t>	   Servers using the same hardware configuration</a:t>
              </a:r>
              <a:endParaRPr lang="en-GB" sz="1600" dirty="0"/>
            </a:p>
          </p:txBody>
        </p:sp>
        <p:sp>
          <p:nvSpPr>
            <p:cNvPr id="23"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600">
                  <a:solidFill>
                    <a:srgbClr val="990033"/>
                  </a:solidFill>
                  <a:latin typeface="Wingdings" pitchFamily="2" charset="2"/>
                  <a:cs typeface="Arial" charset="0"/>
                </a:rPr>
                <a:t>ü</a:t>
              </a:r>
            </a:p>
          </p:txBody>
        </p:sp>
      </p:grpSp>
      <p:sp>
        <p:nvSpPr>
          <p:cNvPr id="24" name="AutoShape 4"/>
          <p:cNvSpPr>
            <a:spLocks noChangeArrowheads="1"/>
          </p:cNvSpPr>
          <p:nvPr/>
        </p:nvSpPr>
        <p:spPr bwMode="auto">
          <a:xfrm>
            <a:off x="214313" y="4718780"/>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cs typeface="Arial" charset="0"/>
              </a:rPr>
              <a:t>Performance trends can also be used to aid in capacity planning and environment growth</a:t>
            </a:r>
            <a:endParaRPr lang="en-US" dirty="0">
              <a:cs typeface="Arial" charset="0"/>
            </a:endParaRPr>
          </a:p>
        </p:txBody>
      </p:sp>
    </p:spTree>
    <p:extLst>
      <p:ext uri="{BB962C8B-B14F-4D97-AF65-F5344CB8AC3E}">
        <p14:creationId xmlns:p14="http://schemas.microsoft.com/office/powerpoint/2010/main" val="4221563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Optimization</a:t>
            </a:r>
            <a:endParaRPr lang="en-GB" dirty="0"/>
          </a:p>
        </p:txBody>
      </p:sp>
      <p:sp>
        <p:nvSpPr>
          <p:cNvPr id="5" name="AutoShape 4"/>
          <p:cNvSpPr>
            <a:spLocks noChangeArrowheads="1"/>
          </p:cNvSpPr>
          <p:nvPr/>
        </p:nvSpPr>
        <p:spPr bwMode="auto">
          <a:xfrm>
            <a:off x="214313" y="1070433"/>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Performance optimization happens as a result of issues or opportunities identified by using performance monitoring</a:t>
            </a:r>
            <a:endParaRPr lang="en-US" dirty="0">
              <a:cs typeface="Arial" charset="0"/>
            </a:endParaRPr>
          </a:p>
        </p:txBody>
      </p:sp>
      <p:sp>
        <p:nvSpPr>
          <p:cNvPr id="6" name="AutoShape 12"/>
          <p:cNvSpPr>
            <a:spLocks noChangeArrowheads="1"/>
          </p:cNvSpPr>
          <p:nvPr/>
        </p:nvSpPr>
        <p:spPr bwMode="auto">
          <a:xfrm>
            <a:off x="220663" y="2325981"/>
            <a:ext cx="8705850" cy="2497479"/>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600" dirty="0" smtClean="0">
                <a:ea typeface="PMingLiU" pitchFamily="18" charset="-120"/>
              </a:rPr>
              <a:t>Performance optimization guidelines:</a:t>
            </a:r>
            <a:endParaRPr lang="en-GB" sz="1600" dirty="0">
              <a:ea typeface="PMingLiU" pitchFamily="18" charset="-120"/>
            </a:endParaRPr>
          </a:p>
        </p:txBody>
      </p:sp>
      <p:grpSp>
        <p:nvGrpSpPr>
          <p:cNvPr id="7" name="Group 18"/>
          <p:cNvGrpSpPr>
            <a:grpSpLocks/>
          </p:cNvGrpSpPr>
          <p:nvPr/>
        </p:nvGrpSpPr>
        <p:grpSpPr bwMode="auto">
          <a:xfrm>
            <a:off x="400049" y="2702220"/>
            <a:ext cx="8320617" cy="500804"/>
            <a:chOff x="757238" y="4884425"/>
            <a:chExt cx="8064501" cy="641350"/>
          </a:xfrm>
        </p:grpSpPr>
        <p:sp>
          <p:nvSpPr>
            <p:cNvPr id="8"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Make one optimization change at a time</a:t>
              </a:r>
              <a:endParaRPr lang="en-GB" sz="1400" dirty="0"/>
            </a:p>
          </p:txBody>
        </p:sp>
        <p:sp>
          <p:nvSpPr>
            <p:cNvPr id="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400" dirty="0">
                  <a:solidFill>
                    <a:srgbClr val="990033"/>
                  </a:solidFill>
                  <a:latin typeface="Wingdings" pitchFamily="2" charset="2"/>
                  <a:cs typeface="Arial" charset="0"/>
                </a:rPr>
                <a:t>ü</a:t>
              </a:r>
            </a:p>
          </p:txBody>
        </p:sp>
      </p:grpSp>
      <p:grpSp>
        <p:nvGrpSpPr>
          <p:cNvPr id="10" name="Group 18"/>
          <p:cNvGrpSpPr>
            <a:grpSpLocks/>
          </p:cNvGrpSpPr>
          <p:nvPr/>
        </p:nvGrpSpPr>
        <p:grpSpPr bwMode="auto">
          <a:xfrm>
            <a:off x="400049" y="4023022"/>
            <a:ext cx="8320617" cy="500804"/>
            <a:chOff x="757238" y="4884425"/>
            <a:chExt cx="8064501" cy="641350"/>
          </a:xfrm>
        </p:grpSpPr>
        <p:sp>
          <p:nvSpPr>
            <p:cNvPr id="11"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GB" sz="1400" dirty="0" smtClean="0"/>
                <a:t>Check </a:t>
              </a:r>
              <a:r>
                <a:rPr lang="en-CA" sz="1400" dirty="0" smtClean="0"/>
                <a:t>Event Viewer and any other appropriate logs</a:t>
              </a:r>
              <a:endParaRPr lang="en-GB" sz="1400" dirty="0"/>
            </a:p>
          </p:txBody>
        </p:sp>
        <p:sp>
          <p:nvSpPr>
            <p:cNvPr id="12"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400">
                  <a:solidFill>
                    <a:srgbClr val="990033"/>
                  </a:solidFill>
                  <a:latin typeface="Wingdings" pitchFamily="2" charset="2"/>
                  <a:cs typeface="Arial" charset="0"/>
                </a:rPr>
                <a:t>ü</a:t>
              </a:r>
            </a:p>
          </p:txBody>
        </p:sp>
      </p:grpSp>
      <p:grpSp>
        <p:nvGrpSpPr>
          <p:cNvPr id="13" name="Group 18"/>
          <p:cNvGrpSpPr>
            <a:grpSpLocks/>
          </p:cNvGrpSpPr>
          <p:nvPr/>
        </p:nvGrpSpPr>
        <p:grpSpPr bwMode="auto">
          <a:xfrm>
            <a:off x="413279" y="3374730"/>
            <a:ext cx="8320617" cy="500804"/>
            <a:chOff x="757238" y="4884425"/>
            <a:chExt cx="8064501" cy="641350"/>
          </a:xfrm>
        </p:grpSpPr>
        <p:sp>
          <p:nvSpPr>
            <p:cNvPr id="14" name="AutoShape 8"/>
            <p:cNvSpPr>
              <a:spLocks noChangeArrowheads="1"/>
            </p:cNvSpPr>
            <p:nvPr/>
          </p:nvSpPr>
          <p:spPr bwMode="auto">
            <a:xfrm>
              <a:off x="1047751" y="4884425"/>
              <a:ext cx="7773988"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Repeat monitoring after each change</a:t>
              </a:r>
              <a:endParaRPr lang="en-GB" sz="1400" dirty="0"/>
            </a:p>
          </p:txBody>
        </p:sp>
        <p:sp>
          <p:nvSpPr>
            <p:cNvPr id="1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1400" dirty="0">
                  <a:solidFill>
                    <a:srgbClr val="990033"/>
                  </a:solidFill>
                  <a:latin typeface="Wingdings" pitchFamily="2" charset="2"/>
                  <a:cs typeface="Arial" charset="0"/>
                </a:rPr>
                <a:t>ü</a:t>
              </a:r>
            </a:p>
          </p:txBody>
        </p:sp>
      </p:grpSp>
    </p:spTree>
    <p:extLst>
      <p:ext uri="{BB962C8B-B14F-4D97-AF65-F5344CB8AC3E}">
        <p14:creationId xmlns:p14="http://schemas.microsoft.com/office/powerpoint/2010/main" val="2176117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Performance Analysis</a:t>
            </a:r>
            <a:endParaRPr lang="en-GB" dirty="0"/>
          </a:p>
        </p:txBody>
      </p:sp>
      <p:sp>
        <p:nvSpPr>
          <p:cNvPr id="5" name="AutoShape 4"/>
          <p:cNvSpPr>
            <a:spLocks noChangeArrowheads="1"/>
          </p:cNvSpPr>
          <p:nvPr/>
        </p:nvSpPr>
        <p:spPr bwMode="auto">
          <a:xfrm>
            <a:off x="214313" y="921843"/>
            <a:ext cx="8699500" cy="849313"/>
          </a:xfrm>
          <a:prstGeom prst="roundRect">
            <a:avLst>
              <a:gd name="adj" fmla="val 41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anchor="ctr"/>
          <a:lstStyle/>
          <a:p>
            <a:pPr algn="ctr">
              <a:lnSpc>
                <a:spcPct val="90000"/>
              </a:lnSpc>
              <a:defRPr/>
            </a:pPr>
            <a:r>
              <a:rPr lang="en-US" dirty="0" smtClean="0"/>
              <a:t>System Center Operations Manager offers advanced monitoring features through SCOM management packs</a:t>
            </a:r>
            <a:endParaRPr lang="en-US" dirty="0">
              <a:cs typeface="Arial" charset="0"/>
            </a:endParaRPr>
          </a:p>
        </p:txBody>
      </p:sp>
      <p:sp>
        <p:nvSpPr>
          <p:cNvPr id="6" name="AutoShape 12"/>
          <p:cNvSpPr>
            <a:spLocks noChangeArrowheads="1"/>
          </p:cNvSpPr>
          <p:nvPr/>
        </p:nvSpPr>
        <p:spPr bwMode="auto">
          <a:xfrm>
            <a:off x="220663" y="1948791"/>
            <a:ext cx="3240994" cy="4334443"/>
          </a:xfrm>
          <a:prstGeom prst="roundRect">
            <a:avLst>
              <a:gd name="adj" fmla="val 2856"/>
            </a:avLst>
          </a:prstGeom>
          <a:solidFill>
            <a:srgbClr val="DEE7F1"/>
          </a:solidFill>
          <a:ln w="9525" algn="ctr">
            <a:solidFill>
              <a:srgbClr val="333333"/>
            </a:solidFill>
            <a:round/>
            <a:headEnd/>
            <a:tailEnd/>
          </a:ln>
        </p:spPr>
        <p:txBody>
          <a:bodyPr/>
          <a:lstStyle/>
          <a:p>
            <a:pPr eaLnBrk="0" hangingPunct="0">
              <a:lnSpc>
                <a:spcPct val="90000"/>
              </a:lnSpc>
              <a:spcBef>
                <a:spcPct val="40000"/>
              </a:spcBef>
              <a:buClr>
                <a:srgbClr val="8DACD0"/>
              </a:buClr>
              <a:buSzPct val="70000"/>
              <a:buFont typeface="Wingdings" pitchFamily="2" charset="2"/>
              <a:buNone/>
            </a:pPr>
            <a:r>
              <a:rPr lang="en-GB" sz="1400" dirty="0" smtClean="0">
                <a:ea typeface="PMingLiU" pitchFamily="18" charset="-120"/>
              </a:rPr>
              <a:t>Management packs contain:</a:t>
            </a:r>
            <a:endParaRPr lang="en-GB" sz="1400" dirty="0">
              <a:ea typeface="PMingLiU" pitchFamily="18" charset="-120"/>
            </a:endParaRPr>
          </a:p>
        </p:txBody>
      </p:sp>
      <p:grpSp>
        <p:nvGrpSpPr>
          <p:cNvPr id="7" name="Group 18"/>
          <p:cNvGrpSpPr>
            <a:grpSpLocks/>
          </p:cNvGrpSpPr>
          <p:nvPr/>
        </p:nvGrpSpPr>
        <p:grpSpPr bwMode="auto">
          <a:xfrm>
            <a:off x="400049" y="2325030"/>
            <a:ext cx="2774225" cy="500804"/>
            <a:chOff x="757238" y="4884425"/>
            <a:chExt cx="2688832" cy="641350"/>
          </a:xfrm>
        </p:grpSpPr>
        <p:sp>
          <p:nvSpPr>
            <p:cNvPr id="8" name="AutoShape 8"/>
            <p:cNvSpPr>
              <a:spLocks noChangeArrowheads="1"/>
            </p:cNvSpPr>
            <p:nvPr/>
          </p:nvSpPr>
          <p:spPr bwMode="auto">
            <a:xfrm>
              <a:off x="1047751" y="4884425"/>
              <a:ext cx="2398319"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GB" sz="1400" dirty="0" smtClean="0"/>
                <a:t>   Monitors</a:t>
              </a:r>
              <a:endParaRPr lang="en-GB" sz="1400" dirty="0"/>
            </a:p>
          </p:txBody>
        </p:sp>
        <p:sp>
          <p:nvSpPr>
            <p:cNvPr id="9"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grpSp>
        <p:nvGrpSpPr>
          <p:cNvPr id="10" name="Group 18"/>
          <p:cNvGrpSpPr>
            <a:grpSpLocks/>
          </p:cNvGrpSpPr>
          <p:nvPr/>
        </p:nvGrpSpPr>
        <p:grpSpPr bwMode="auto">
          <a:xfrm>
            <a:off x="400049" y="3629598"/>
            <a:ext cx="2774225" cy="500804"/>
            <a:chOff x="757238" y="4884425"/>
            <a:chExt cx="2688832" cy="641350"/>
          </a:xfrm>
        </p:grpSpPr>
        <p:sp>
          <p:nvSpPr>
            <p:cNvPr id="11" name="AutoShape 8"/>
            <p:cNvSpPr>
              <a:spLocks noChangeArrowheads="1"/>
            </p:cNvSpPr>
            <p:nvPr/>
          </p:nvSpPr>
          <p:spPr bwMode="auto">
            <a:xfrm>
              <a:off x="1047751" y="4884425"/>
              <a:ext cx="2398319"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Views</a:t>
              </a:r>
              <a:endParaRPr lang="en-GB" sz="1400" dirty="0"/>
            </a:p>
          </p:txBody>
        </p:sp>
        <p:sp>
          <p:nvSpPr>
            <p:cNvPr id="12"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13" name="Group 18"/>
          <p:cNvGrpSpPr>
            <a:grpSpLocks/>
          </p:cNvGrpSpPr>
          <p:nvPr/>
        </p:nvGrpSpPr>
        <p:grpSpPr bwMode="auto">
          <a:xfrm>
            <a:off x="400049" y="2977314"/>
            <a:ext cx="2760995" cy="500804"/>
            <a:chOff x="757238" y="4884425"/>
            <a:chExt cx="2676009" cy="641350"/>
          </a:xfrm>
        </p:grpSpPr>
        <p:sp>
          <p:nvSpPr>
            <p:cNvPr id="14" name="AutoShape 8"/>
            <p:cNvSpPr>
              <a:spLocks noChangeArrowheads="1"/>
            </p:cNvSpPr>
            <p:nvPr/>
          </p:nvSpPr>
          <p:spPr bwMode="auto">
            <a:xfrm>
              <a:off x="1047751" y="4884425"/>
              <a:ext cx="2385496"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CA" sz="1400" dirty="0" smtClean="0"/>
                <a:t>Rules</a:t>
              </a:r>
              <a:endParaRPr lang="en-GB" sz="1400" dirty="0"/>
            </a:p>
          </p:txBody>
        </p:sp>
        <p:sp>
          <p:nvSpPr>
            <p:cNvPr id="15"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grpSp>
        <p:nvGrpSpPr>
          <p:cNvPr id="16" name="Group 18"/>
          <p:cNvGrpSpPr>
            <a:grpSpLocks/>
          </p:cNvGrpSpPr>
          <p:nvPr/>
        </p:nvGrpSpPr>
        <p:grpSpPr bwMode="auto">
          <a:xfrm>
            <a:off x="400049" y="4281882"/>
            <a:ext cx="2760995" cy="500804"/>
            <a:chOff x="757238" y="4884425"/>
            <a:chExt cx="2676009" cy="641350"/>
          </a:xfrm>
        </p:grpSpPr>
        <p:sp>
          <p:nvSpPr>
            <p:cNvPr id="17" name="AutoShape 8"/>
            <p:cNvSpPr>
              <a:spLocks noChangeArrowheads="1"/>
            </p:cNvSpPr>
            <p:nvPr/>
          </p:nvSpPr>
          <p:spPr bwMode="auto">
            <a:xfrm>
              <a:off x="1047751" y="4884425"/>
              <a:ext cx="2385496"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GB" sz="1400" dirty="0" smtClean="0"/>
                <a:t>   Knowledge</a:t>
              </a:r>
              <a:endParaRPr lang="en-GB" sz="1400" dirty="0"/>
            </a:p>
          </p:txBody>
        </p:sp>
        <p:sp>
          <p:nvSpPr>
            <p:cNvPr id="18" name="Rounded Rectangle 8"/>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dirty="0">
                  <a:solidFill>
                    <a:srgbClr val="990033"/>
                  </a:solidFill>
                  <a:latin typeface="Wingdings" pitchFamily="2" charset="2"/>
                  <a:cs typeface="Arial" charset="0"/>
                </a:rPr>
                <a:t>ü</a:t>
              </a:r>
            </a:p>
          </p:txBody>
        </p:sp>
      </p:grpSp>
      <p:grpSp>
        <p:nvGrpSpPr>
          <p:cNvPr id="19" name="Group 18"/>
          <p:cNvGrpSpPr>
            <a:grpSpLocks/>
          </p:cNvGrpSpPr>
          <p:nvPr/>
        </p:nvGrpSpPr>
        <p:grpSpPr bwMode="auto">
          <a:xfrm>
            <a:off x="400049" y="4934166"/>
            <a:ext cx="2760995" cy="500804"/>
            <a:chOff x="757238" y="4884425"/>
            <a:chExt cx="2676009" cy="641350"/>
          </a:xfrm>
        </p:grpSpPr>
        <p:sp>
          <p:nvSpPr>
            <p:cNvPr id="20" name="AutoShape 8"/>
            <p:cNvSpPr>
              <a:spLocks noChangeArrowheads="1"/>
            </p:cNvSpPr>
            <p:nvPr/>
          </p:nvSpPr>
          <p:spPr bwMode="auto">
            <a:xfrm>
              <a:off x="1047751" y="4884425"/>
              <a:ext cx="2385496"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GB" sz="1400" dirty="0" smtClean="0"/>
                <a:t>   Tasks</a:t>
              </a:r>
              <a:endParaRPr lang="en-GB" sz="1400" dirty="0"/>
            </a:p>
          </p:txBody>
        </p:sp>
        <p:sp>
          <p:nvSpPr>
            <p:cNvPr id="21" name="Rounded Rectangle 20"/>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grpSp>
        <p:nvGrpSpPr>
          <p:cNvPr id="22" name="Group 21"/>
          <p:cNvGrpSpPr>
            <a:grpSpLocks/>
          </p:cNvGrpSpPr>
          <p:nvPr/>
        </p:nvGrpSpPr>
        <p:grpSpPr bwMode="auto">
          <a:xfrm>
            <a:off x="400049" y="5586451"/>
            <a:ext cx="2760995" cy="500804"/>
            <a:chOff x="757238" y="4884425"/>
            <a:chExt cx="2676009" cy="641350"/>
          </a:xfrm>
        </p:grpSpPr>
        <p:sp>
          <p:nvSpPr>
            <p:cNvPr id="23" name="AutoShape 8"/>
            <p:cNvSpPr>
              <a:spLocks noChangeArrowheads="1"/>
            </p:cNvSpPr>
            <p:nvPr/>
          </p:nvSpPr>
          <p:spPr bwMode="auto">
            <a:xfrm>
              <a:off x="1047751" y="4884425"/>
              <a:ext cx="2385496" cy="641350"/>
            </a:xfrm>
            <a:prstGeom prst="roundRect">
              <a:avLst>
                <a:gd name="adj" fmla="val 4167"/>
              </a:avLst>
            </a:prstGeom>
            <a:solidFill>
              <a:srgbClr val="F2E7CE"/>
            </a:solidFill>
            <a:ln w="9525" algn="ctr">
              <a:solidFill>
                <a:srgbClr val="333333"/>
              </a:solidFill>
              <a:round/>
              <a:headEnd/>
              <a:tailEnd/>
            </a:ln>
          </p:spPr>
          <p:txBody>
            <a:bodyPr anchor="ctr"/>
            <a:lstStyle/>
            <a:p>
              <a:pPr marL="169863" indent="-169863" eaLnBrk="0" hangingPunct="0">
                <a:lnSpc>
                  <a:spcPct val="90000"/>
                </a:lnSpc>
                <a:spcBef>
                  <a:spcPct val="40000"/>
                </a:spcBef>
                <a:buClr>
                  <a:srgbClr val="006699"/>
                </a:buClr>
              </a:pPr>
              <a:r>
                <a:rPr lang="en-GB" sz="1400" dirty="0"/>
                <a:t>	</a:t>
              </a:r>
              <a:r>
                <a:rPr lang="en-GB" sz="1400" dirty="0" smtClean="0"/>
                <a:t>   Reports</a:t>
              </a:r>
              <a:endParaRPr lang="en-GB" sz="1400" dirty="0"/>
            </a:p>
          </p:txBody>
        </p:sp>
        <p:sp>
          <p:nvSpPr>
            <p:cNvPr id="24" name="Rounded Rectangle 23"/>
            <p:cNvSpPr>
              <a:spLocks noChangeArrowheads="1"/>
            </p:cNvSpPr>
            <p:nvPr/>
          </p:nvSpPr>
          <p:spPr bwMode="auto">
            <a:xfrm>
              <a:off x="757238" y="4949512"/>
              <a:ext cx="527050" cy="501650"/>
            </a:xfrm>
            <a:prstGeom prst="roundRect">
              <a:avLst>
                <a:gd name="adj" fmla="val 0"/>
              </a:avLst>
            </a:prstGeom>
            <a:gradFill rotWithShape="1">
              <a:gsLst>
                <a:gs pos="0">
                  <a:srgbClr val="CECECE"/>
                </a:gs>
                <a:gs pos="50000">
                  <a:srgbClr val="F0F0F0"/>
                </a:gs>
                <a:gs pos="100000">
                  <a:srgbClr val="CECECE"/>
                </a:gs>
              </a:gsLst>
              <a:lin ang="5400000" scaled="1"/>
            </a:gradFill>
            <a:ln w="9525" algn="ctr">
              <a:solidFill>
                <a:schemeClr val="tx1"/>
              </a:solidFill>
              <a:round/>
              <a:headEnd/>
              <a:tailEnd/>
            </a:ln>
            <a:effectLst>
              <a:outerShdw dist="35921" dir="2700000" algn="ctr" rotWithShape="0">
                <a:schemeClr val="tx1">
                  <a:alpha val="50000"/>
                </a:schemeClr>
              </a:outerShdw>
            </a:effectLst>
          </p:spPr>
          <p:txBody>
            <a:bodyPr wrap="none" anchor="ctr"/>
            <a:lstStyle/>
            <a:p>
              <a:pPr algn="ctr" eaLnBrk="0" hangingPunct="0">
                <a:defRPr/>
              </a:pPr>
              <a:r>
                <a:rPr lang="en-US" sz="2400">
                  <a:solidFill>
                    <a:srgbClr val="990033"/>
                  </a:solidFill>
                  <a:latin typeface="Wingdings" pitchFamily="2" charset="2"/>
                  <a:cs typeface="Arial" charset="0"/>
                </a:rPr>
                <a:t>ü</a:t>
              </a:r>
            </a:p>
          </p:txBody>
        </p:sp>
      </p:grpSp>
      <p:sp>
        <p:nvSpPr>
          <p:cNvPr id="25" name="Oval 24"/>
          <p:cNvSpPr>
            <a:spLocks noChangeArrowheads="1"/>
          </p:cNvSpPr>
          <p:nvPr/>
        </p:nvSpPr>
        <p:spPr bwMode="auto">
          <a:xfrm>
            <a:off x="5796744" y="3455940"/>
            <a:ext cx="3112828" cy="2134408"/>
          </a:xfrm>
          <a:prstGeom prst="ellipse">
            <a:avLst/>
          </a:prstGeom>
          <a:gradFill rotWithShape="1">
            <a:gsLst>
              <a:gs pos="0">
                <a:srgbClr val="DEE7F1"/>
              </a:gs>
              <a:gs pos="100000">
                <a:srgbClr val="8DACD0"/>
              </a:gs>
            </a:gsLst>
            <a:lin ang="18900000" scaled="1"/>
          </a:gradFill>
          <a:ln w="9525" cap="flat" cmpd="sng" algn="ctr">
            <a:noFill/>
            <a:prstDash val="solid"/>
            <a:round/>
            <a:headEnd type="none" w="med" len="med"/>
            <a:tailEnd type="none" w="med" len="med"/>
          </a:ln>
          <a:effectLst>
            <a:outerShdw dist="35921" dir="2700000" algn="ctr" rotWithShape="0">
              <a:srgbClr val="5F5F5F">
                <a:alpha val="50000"/>
              </a:srgbClr>
            </a:outerShdw>
          </a:effectLst>
        </p:spPr>
        <p:txBody>
          <a:bodyPr lIns="182880" rIns="182880" anchor="ctr"/>
          <a:lstStyle/>
          <a:p>
            <a:pPr algn="l" eaLnBrk="1" hangingPunct="1">
              <a:defRPr/>
            </a:pPr>
            <a:endParaRPr lang="en-US" b="0">
              <a:solidFill>
                <a:srgbClr val="000000"/>
              </a:solidFill>
              <a:latin typeface="Arial" charset="0"/>
            </a:endParaRPr>
          </a:p>
        </p:txBody>
      </p:sp>
      <p:pic>
        <p:nvPicPr>
          <p:cNvPr id="27"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62979" y="4736460"/>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15"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1402" y="3601956"/>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6111" y="4462924"/>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43192" y="4210702"/>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0202" y="4724424"/>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14"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46100" y="3668726"/>
            <a:ext cx="608800" cy="72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23171" y="3478787"/>
            <a:ext cx="1187055" cy="883820"/>
          </a:xfrm>
          <a:prstGeom prst="rect">
            <a:avLst/>
          </a:prstGeom>
        </p:spPr>
      </p:pic>
      <p:pic>
        <p:nvPicPr>
          <p:cNvPr id="37" name="Picture 115" descr="Server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0847" y="2173844"/>
            <a:ext cx="1093315" cy="130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690919">
            <a:off x="4916940" y="2912251"/>
            <a:ext cx="790323" cy="1629532"/>
          </a:xfrm>
          <a:prstGeom prst="rect">
            <a:avLst/>
          </a:prstGeom>
        </p:spPr>
      </p:pic>
      <p:sp>
        <p:nvSpPr>
          <p:cNvPr id="4" name="TextBox 3"/>
          <p:cNvSpPr txBox="1"/>
          <p:nvPr/>
        </p:nvSpPr>
        <p:spPr>
          <a:xfrm>
            <a:off x="4954162" y="2314016"/>
            <a:ext cx="928459" cy="369332"/>
          </a:xfrm>
          <a:prstGeom prst="rect">
            <a:avLst/>
          </a:prstGeom>
          <a:noFill/>
        </p:spPr>
        <p:txBody>
          <a:bodyPr wrap="none" rtlCol="0">
            <a:spAutoFit/>
          </a:bodyPr>
          <a:lstStyle/>
          <a:p>
            <a:r>
              <a:rPr lang="en-CA" dirty="0" smtClean="0"/>
              <a:t>SCOM</a:t>
            </a:r>
            <a:endParaRPr lang="en-CA" dirty="0"/>
          </a:p>
        </p:txBody>
      </p:sp>
    </p:spTree>
    <p:extLst>
      <p:ext uri="{BB962C8B-B14F-4D97-AF65-F5344CB8AC3E}">
        <p14:creationId xmlns:p14="http://schemas.microsoft.com/office/powerpoint/2010/main" val="3063630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Lesson </a:t>
            </a:r>
            <a:r>
              <a:rPr lang="en-US" dirty="0" smtClean="0"/>
              <a:t>2: Managing Events</a:t>
            </a:r>
            <a:endParaRPr lang="en-US" dirty="0"/>
          </a:p>
        </p:txBody>
      </p:sp>
      <p:sp>
        <p:nvSpPr>
          <p:cNvPr id="6147" name="Rectangle 3"/>
          <p:cNvSpPr>
            <a:spLocks noGrp="1" noChangeArrowheads="1"/>
          </p:cNvSpPr>
          <p:nvPr>
            <p:ph type="body" idx="1"/>
          </p:nvPr>
        </p:nvSpPr>
        <p:spPr/>
        <p:txBody>
          <a:bodyPr/>
          <a:lstStyle/>
          <a:p>
            <a:r>
              <a:rPr lang="en-GB" dirty="0" smtClean="0"/>
              <a:t>Centralized Event Management</a:t>
            </a:r>
          </a:p>
          <a:p>
            <a:r>
              <a:rPr lang="en-US" dirty="0" smtClean="0"/>
              <a:t>Event Log Filters</a:t>
            </a:r>
          </a:p>
          <a:p>
            <a:r>
              <a:rPr lang="en-US" dirty="0" smtClean="0"/>
              <a:t>Searching Event Logs</a:t>
            </a:r>
          </a:p>
          <a:p>
            <a:r>
              <a:rPr lang="en-US" dirty="0" smtClean="0"/>
              <a:t>Event Subscriptions</a:t>
            </a:r>
          </a:p>
          <a:p>
            <a:r>
              <a:rPr lang="en-US" dirty="0" smtClean="0"/>
              <a:t>Attaching Tasks to Event Viewer Logs and Events</a:t>
            </a:r>
          </a:p>
          <a:p>
            <a:r>
              <a:rPr lang="en-US" dirty="0" smtClean="0"/>
              <a:t>Advanced Event Management</a:t>
            </a:r>
          </a:p>
        </p:txBody>
      </p:sp>
    </p:spTree>
    <p:extLst>
      <p:ext uri="{BB962C8B-B14F-4D97-AF65-F5344CB8AC3E}">
        <p14:creationId xmlns:p14="http://schemas.microsoft.com/office/powerpoint/2010/main" val="192404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NG_MOC_Template">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NG_MOC_Template</Template>
  <TotalTime>0</TotalTime>
  <Words>2697</Words>
  <Application>Microsoft Office PowerPoint</Application>
  <PresentationFormat>On-screen Show (4:3)</PresentationFormat>
  <Paragraphs>315</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NG_MOC_Template</vt:lpstr>
      <vt:lpstr>PowerPoint Presentation</vt:lpstr>
      <vt:lpstr>Module Overview</vt:lpstr>
      <vt:lpstr>Lesson 1: Monitoring and Analyzing Server Performance</vt:lpstr>
      <vt:lpstr>Importance of Monitoring Performance</vt:lpstr>
      <vt:lpstr>Establishing Baselines</vt:lpstr>
      <vt:lpstr>Monitoring Performance Trends</vt:lpstr>
      <vt:lpstr>Performance Optimization</vt:lpstr>
      <vt:lpstr>Advanced Performance Analysis</vt:lpstr>
      <vt:lpstr>Lesson 2: Managing Events</vt:lpstr>
      <vt:lpstr>Centralized Event Management</vt:lpstr>
      <vt:lpstr>Event Log Filters</vt:lpstr>
      <vt:lpstr>Searching Event Logs</vt:lpstr>
      <vt:lpstr>Event Subscriptions</vt:lpstr>
      <vt:lpstr>Attaching Tasks to Event Viewer Logs and Events</vt:lpstr>
      <vt:lpstr>Advanced Event Management</vt:lpstr>
      <vt:lpstr>Lab: Planning and Implementing Event Log Management </vt:lpstr>
      <vt:lpstr>Lab Scenario</vt:lpstr>
      <vt:lpstr>Module Review and Takeaways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2010-10-28T22:56:07Z</dcterms:created>
  <dcterms:modified xsi:type="dcterms:W3CDTF">2011-08-18T10:47:45Z</dcterms:modified>
</cp:coreProperties>
</file>